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364" r:id="rId5"/>
    <p:sldId id="365" r:id="rId6"/>
    <p:sldId id="380" r:id="rId7"/>
    <p:sldId id="366" r:id="rId8"/>
    <p:sldId id="367" r:id="rId9"/>
    <p:sldId id="368" r:id="rId10"/>
    <p:sldId id="370" r:id="rId11"/>
    <p:sldId id="372" r:id="rId12"/>
    <p:sldId id="373" r:id="rId13"/>
    <p:sldId id="374" r:id="rId14"/>
    <p:sldId id="375" r:id="rId15"/>
    <p:sldId id="376" r:id="rId16"/>
    <p:sldId id="379" r:id="rId17"/>
    <p:sldId id="378" r:id="rId18"/>
    <p:sldId id="261" r:id="rId19"/>
    <p:sldId id="258" r:id="rId20"/>
    <p:sldId id="260" r:id="rId21"/>
    <p:sldId id="263" r:id="rId22"/>
    <p:sldId id="292" r:id="rId23"/>
    <p:sldId id="264" r:id="rId24"/>
    <p:sldId id="269" r:id="rId25"/>
    <p:sldId id="270" r:id="rId26"/>
    <p:sldId id="268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67" r:id="rId45"/>
    <p:sldId id="291" r:id="rId46"/>
    <p:sldId id="297" r:id="rId47"/>
    <p:sldId id="363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9" r:id="rId61"/>
    <p:sldId id="360" r:id="rId62"/>
    <p:sldId id="361" r:id="rId63"/>
    <p:sldId id="381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  <p:sldId id="397" r:id="rId79"/>
    <p:sldId id="398" r:id="rId80"/>
    <p:sldId id="399" r:id="rId81"/>
    <p:sldId id="402" r:id="rId82"/>
    <p:sldId id="40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7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6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1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7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5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20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0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0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2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0D6AF-1D05-419A-A8A8-3AC20DEB88B6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FE67F-8490-4952-89BB-974BEF1B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7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42" y="0"/>
            <a:ext cx="3286082" cy="286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Great Circles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Kha Man</a:t>
            </a:r>
          </a:p>
          <a:p>
            <a:r>
              <a:rPr lang="en-US" dirty="0" smtClean="0"/>
              <a:t>03/14/2015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0" y="1639459"/>
            <a:ext cx="4794504" cy="4569036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1290406"/>
            <a:ext cx="5173392" cy="493010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3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0" y="1562204"/>
            <a:ext cx="4875570" cy="4646291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60524"/>
            <a:ext cx="5192139" cy="494797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7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9" y="1500994"/>
            <a:ext cx="3949505" cy="4569036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86" y="846725"/>
            <a:ext cx="4806696" cy="543163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6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- 7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082049"/>
            <a:ext cx="5486400" cy="522839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0" y="1531620"/>
            <a:ext cx="4907665" cy="46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- 8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148080"/>
            <a:ext cx="5417109" cy="516236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0" y="1531620"/>
            <a:ext cx="4907665" cy="46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- 9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427173"/>
            <a:ext cx="5124244" cy="488326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0" y="1531620"/>
            <a:ext cx="4907665" cy="46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94" y="1027906"/>
            <a:ext cx="2589233" cy="2925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- 10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533" y="3985961"/>
            <a:ext cx="2454554" cy="277368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62956" y="2291594"/>
            <a:ext cx="733044" cy="398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07" y="1328814"/>
            <a:ext cx="2296855" cy="2657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94" y="3953776"/>
            <a:ext cx="2944325" cy="280586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362956" y="4986172"/>
            <a:ext cx="733044" cy="398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- 11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8" y="1189326"/>
            <a:ext cx="4861368" cy="5623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64" y="1189326"/>
            <a:ext cx="5495846" cy="535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base case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7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29" y="1027906"/>
            <a:ext cx="4861368" cy="562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random great circle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72828" cy="4351338"/>
          </a:xfrm>
        </p:spPr>
        <p:txBody>
          <a:bodyPr/>
          <a:lstStyle/>
          <a:p>
            <a:pPr algn="just"/>
            <a:r>
              <a:rPr lang="en-US" dirty="0" smtClean="0"/>
              <a:t>Before discussing this topic, I want to make an example with a graph of 6 great circles as a base case</a:t>
            </a:r>
          </a:p>
          <a:p>
            <a:pPr algn="just"/>
            <a:r>
              <a:rPr lang="en-US" dirty="0"/>
              <a:t>I get this graph in the slide </a:t>
            </a:r>
            <a:r>
              <a:rPr lang="en-US" dirty="0" smtClean="0"/>
              <a:t>Presentation 02-20-2015, pp. 7. It’s 1 of 4 non-isomorphic graphs in 1000 that I 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3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transition of a graph by adding a circle</a:t>
            </a:r>
          </a:p>
          <a:p>
            <a:r>
              <a:rPr lang="en-US" dirty="0" smtClean="0"/>
              <a:t>A base case to color a new graph with a new additional circle</a:t>
            </a:r>
          </a:p>
          <a:p>
            <a:r>
              <a:rPr lang="en-US" dirty="0" smtClean="0"/>
              <a:t>A case where the coloring rule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3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2"/>
            <a:ext cx="5049577" cy="57695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Now, I try to add one more great circle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add</a:t>
            </a:r>
            <a:r>
              <a:rPr lang="en-US" dirty="0" smtClean="0"/>
              <a:t> into the graph. The graph on the right is one case of doing that.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add</a:t>
            </a:r>
            <a:r>
              <a:rPr lang="en-US" dirty="0" smtClean="0"/>
              <a:t> is the circle has white edges and vertices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In this graph,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add</a:t>
            </a:r>
            <a:r>
              <a:rPr lang="en-US" dirty="0" smtClean="0"/>
              <a:t> simply intersects other great circles but doesn’t change the bounded cycle which is </a:t>
            </a:r>
            <a:r>
              <a:rPr lang="en-US" dirty="0"/>
              <a:t>the biggest hexagonal. </a:t>
            </a:r>
            <a:r>
              <a:rPr lang="en-US" dirty="0" smtClean="0"/>
              <a:t>In other words, there is no edge on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add</a:t>
            </a:r>
            <a:r>
              <a:rPr lang="en-US" dirty="0" smtClean="0"/>
              <a:t> is in the bounded cycle (the other cases will be mentioned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2"/>
            <a:ext cx="5049577" cy="57695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200" y="1797572"/>
                <a:ext cx="579409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 smtClean="0"/>
                  <a:t>The graph is having 4 colors: Yellow, Green, Blue and an unknown color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𝔘</m:t>
                    </m:r>
                  </m:oMath>
                </a14:m>
                <a:r>
                  <a:rPr lang="en-US" dirty="0" smtClean="0"/>
                  <a:t> (White).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𝔘</m:t>
                    </m:r>
                  </m:oMath>
                </a14:m>
                <a:r>
                  <a:rPr lang="en-US" dirty="0" smtClean="0"/>
                  <a:t> will be replaced later so that yields the graph with only 3 colors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 smtClean="0"/>
                  <a:t>I called the interior region bounded by </a:t>
                </a:r>
                <a:r>
                  <a:rPr lang="en-US" dirty="0" err="1" smtClean="0"/>
                  <a:t>C</a:t>
                </a:r>
                <a:r>
                  <a:rPr lang="en-US" baseline="-25000" dirty="0" err="1" smtClean="0"/>
                  <a:t>add</a:t>
                </a:r>
                <a:r>
                  <a:rPr lang="en-US" dirty="0" smtClean="0"/>
                  <a:t> is </a:t>
                </a:r>
                <a:r>
                  <a:rPr lang="en-US" dirty="0" err="1" smtClean="0"/>
                  <a:t>R</a:t>
                </a:r>
                <a:r>
                  <a:rPr lang="en-US" baseline="-25000" dirty="0" err="1" smtClean="0"/>
                  <a:t>interior</a:t>
                </a:r>
                <a:r>
                  <a:rPr lang="en-US" dirty="0" smtClean="0"/>
                  <a:t> , while the exterior region is </a:t>
                </a:r>
                <a:r>
                  <a:rPr lang="en-US" dirty="0" err="1" smtClean="0"/>
                  <a:t>R</a:t>
                </a:r>
                <a:r>
                  <a:rPr lang="en-US" baseline="-25000" dirty="0" err="1" smtClean="0"/>
                  <a:t>exterior</a:t>
                </a:r>
                <a:r>
                  <a:rPr lang="en-US" dirty="0"/>
                  <a:t> </a:t>
                </a:r>
                <a:r>
                  <a:rPr lang="en-US" dirty="0" smtClean="0"/>
                  <a:t>. 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7572"/>
                <a:ext cx="5794093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1895" t="-2381" r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65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3"/>
            <a:ext cx="5049577" cy="57695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I highlight edges in every great circle by different colors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Rule to color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68415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Call V is the vertex I want to color. If there is a color available in 3 colors for V, use it. If not, go to the step 2.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217" name="Group 216"/>
          <p:cNvGrpSpPr/>
          <p:nvPr/>
        </p:nvGrpSpPr>
        <p:grpSpPr>
          <a:xfrm>
            <a:off x="8751635" y="3911601"/>
            <a:ext cx="2703765" cy="2661920"/>
            <a:chOff x="8751635" y="3911601"/>
            <a:chExt cx="2703765" cy="2661920"/>
          </a:xfrm>
        </p:grpSpPr>
        <p:sp>
          <p:nvSpPr>
            <p:cNvPr id="104" name="Oval 103"/>
            <p:cNvSpPr/>
            <p:nvPr/>
          </p:nvSpPr>
          <p:spPr>
            <a:xfrm>
              <a:off x="10516531" y="4279525"/>
              <a:ext cx="298997" cy="29899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8751635" y="3911601"/>
              <a:ext cx="2703765" cy="2661920"/>
              <a:chOff x="8751635" y="3911601"/>
              <a:chExt cx="2703765" cy="2661920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8751635" y="3911601"/>
                <a:ext cx="2703765" cy="2661920"/>
                <a:chOff x="8751635" y="3911601"/>
                <a:chExt cx="2703765" cy="2661920"/>
              </a:xfrm>
            </p:grpSpPr>
            <p:sp>
              <p:nvSpPr>
                <p:cNvPr id="101" name="TextBox 100"/>
                <p:cNvSpPr txBox="1"/>
                <p:nvPr/>
              </p:nvSpPr>
              <p:spPr>
                <a:xfrm>
                  <a:off x="9910090" y="5051672"/>
                  <a:ext cx="316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grpSp>
              <p:nvGrpSpPr>
                <p:cNvPr id="128" name="Group 127"/>
                <p:cNvGrpSpPr/>
                <p:nvPr/>
              </p:nvGrpSpPr>
              <p:grpSpPr>
                <a:xfrm>
                  <a:off x="8751635" y="3911601"/>
                  <a:ext cx="2703765" cy="2661920"/>
                  <a:chOff x="8751635" y="3911601"/>
                  <a:chExt cx="2703765" cy="2661920"/>
                </a:xfrm>
              </p:grpSpPr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8751635" y="3911601"/>
                    <a:ext cx="2703765" cy="2661920"/>
                    <a:chOff x="8650035" y="1182802"/>
                    <a:chExt cx="2703765" cy="2661920"/>
                  </a:xfrm>
                </p:grpSpPr>
                <p:grpSp>
                  <p:nvGrpSpPr>
                    <p:cNvPr id="73" name="Group 72"/>
                    <p:cNvGrpSpPr/>
                    <p:nvPr/>
                  </p:nvGrpSpPr>
                  <p:grpSpPr>
                    <a:xfrm>
                      <a:off x="8822371" y="1680668"/>
                      <a:ext cx="2531429" cy="2081227"/>
                      <a:chOff x="2293234" y="2527505"/>
                      <a:chExt cx="1763935" cy="1450228"/>
                    </a:xfrm>
                    <a:noFill/>
                  </p:grpSpPr>
                  <p:sp>
                    <p:nvSpPr>
                      <p:cNvPr id="75" name="TextBox 74"/>
                      <p:cNvSpPr txBox="1"/>
                      <p:nvPr/>
                    </p:nvSpPr>
                    <p:spPr>
                      <a:xfrm>
                        <a:off x="2293234" y="3220527"/>
                        <a:ext cx="301686" cy="369332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</a:t>
                        </a:r>
                        <a:endParaRPr lang="en-US" dirty="0"/>
                      </a:p>
                    </p:txBody>
                  </p:sp>
                  <p:grpSp>
                    <p:nvGrpSpPr>
                      <p:cNvPr id="76" name="Group 75"/>
                      <p:cNvGrpSpPr/>
                      <p:nvPr/>
                    </p:nvGrpSpPr>
                    <p:grpSpPr>
                      <a:xfrm>
                        <a:off x="2293234" y="2527505"/>
                        <a:ext cx="1763935" cy="1450228"/>
                        <a:chOff x="2293234" y="2527505"/>
                        <a:chExt cx="1763935" cy="1450228"/>
                      </a:xfrm>
                      <a:grpFill/>
                    </p:grpSpPr>
                    <p:grpSp>
                      <p:nvGrpSpPr>
                        <p:cNvPr id="77" name="Group 76"/>
                        <p:cNvGrpSpPr/>
                        <p:nvPr/>
                      </p:nvGrpSpPr>
                      <p:grpSpPr>
                        <a:xfrm>
                          <a:off x="2293234" y="2527505"/>
                          <a:ext cx="1763935" cy="1292720"/>
                          <a:chOff x="2293234" y="2527505"/>
                          <a:chExt cx="1763935" cy="1292720"/>
                        </a:xfrm>
                        <a:grpFill/>
                      </p:grpSpPr>
                      <p:sp>
                        <p:nvSpPr>
                          <p:cNvPr id="79" name="TextBox 78"/>
                          <p:cNvSpPr txBox="1"/>
                          <p:nvPr/>
                        </p:nvSpPr>
                        <p:spPr>
                          <a:xfrm>
                            <a:off x="2345916" y="2527505"/>
                            <a:ext cx="797462" cy="369332"/>
                          </a:xfrm>
                          <a:prstGeom prst="rect">
                            <a:avLst/>
                          </a:prstGeom>
                          <a:grp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err="1" smtClean="0"/>
                              <a:t>R</a:t>
                            </a:r>
                            <a:r>
                              <a:rPr lang="en-US" baseline="-25000" dirty="0" err="1" smtClean="0"/>
                              <a:t>exterior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>
                            <a:off x="2293234" y="2605362"/>
                            <a:ext cx="1763935" cy="1214863"/>
                            <a:chOff x="2293234" y="2605362"/>
                            <a:chExt cx="1763935" cy="1214863"/>
                          </a:xfrm>
                          <a:grpFill/>
                        </p:grpSpPr>
                        <p:grpSp>
                          <p:nvGrpSpPr>
                            <p:cNvPr id="81" name="Group 80"/>
                            <p:cNvGrpSpPr/>
                            <p:nvPr/>
                          </p:nvGrpSpPr>
                          <p:grpSpPr>
                            <a:xfrm>
                              <a:off x="2293234" y="2605362"/>
                              <a:ext cx="1763935" cy="1214863"/>
                              <a:chOff x="2293234" y="2605362"/>
                              <a:chExt cx="1763935" cy="1214863"/>
                            </a:xfrm>
                            <a:grpFill/>
                          </p:grpSpPr>
                          <p:grpSp>
                            <p:nvGrpSpPr>
                              <p:cNvPr id="83" name="Group 82"/>
                              <p:cNvGrpSpPr/>
                              <p:nvPr/>
                            </p:nvGrpSpPr>
                            <p:grpSpPr>
                              <a:xfrm>
                                <a:off x="2293234" y="2605362"/>
                                <a:ext cx="1585732" cy="1214863"/>
                                <a:chOff x="2293234" y="2605362"/>
                                <a:chExt cx="1585732" cy="1214863"/>
                              </a:xfrm>
                              <a:grpFill/>
                            </p:grpSpPr>
                            <p:grpSp>
                              <p:nvGrpSpPr>
                                <p:cNvPr id="85" name="Group 84"/>
                                <p:cNvGrpSpPr/>
                                <p:nvPr/>
                              </p:nvGrpSpPr>
                              <p:grpSpPr>
                                <a:xfrm>
                                  <a:off x="2293234" y="2994756"/>
                                  <a:ext cx="1585732" cy="208345"/>
                                  <a:chOff x="2407534" y="3055716"/>
                                  <a:chExt cx="1585732" cy="208345"/>
                                </a:xfrm>
                                <a:grpFill/>
                              </p:grpSpPr>
                              <p:sp>
                                <p:nvSpPr>
                                  <p:cNvPr id="89" name="Oval 88"/>
                                  <p:cNvSpPr/>
                                  <p:nvPr/>
                                </p:nvSpPr>
                                <p:spPr>
                                  <a:xfrm>
                                    <a:off x="2407534" y="3055716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0" name="Oval 89"/>
                                  <p:cNvSpPr/>
                                  <p:nvPr/>
                                </p:nvSpPr>
                                <p:spPr>
                                  <a:xfrm>
                                    <a:off x="3102015" y="3055716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1" name="Oval 90"/>
                                  <p:cNvSpPr/>
                                  <p:nvPr/>
                                </p:nvSpPr>
                                <p:spPr>
                                  <a:xfrm>
                                    <a:off x="3784921" y="3055716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2" name="Straight Connector 91"/>
                                  <p:cNvCxnSpPr>
                                    <a:stCxn id="89" idx="6"/>
                                    <a:endCxn id="90" idx="2"/>
                                  </p:cNvCxnSpPr>
                                  <p:nvPr/>
                                </p:nvCxnSpPr>
                                <p:spPr>
                                  <a:xfrm>
                                    <a:off x="2615879" y="3159889"/>
                                    <a:ext cx="486136" cy="0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28575"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93" name="Straight Connector 92"/>
                                  <p:cNvCxnSpPr>
                                    <a:stCxn id="90" idx="6"/>
                                    <a:endCxn id="91" idx="2"/>
                                  </p:cNvCxnSpPr>
                                  <p:nvPr/>
                                </p:nvCxnSpPr>
                                <p:spPr>
                                  <a:xfrm>
                                    <a:off x="3310360" y="3159889"/>
                                    <a:ext cx="474561" cy="0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28575"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86" name="Straight Connector 85"/>
                                <p:cNvCxnSpPr/>
                                <p:nvPr/>
                              </p:nvCxnSpPr>
                              <p:spPr>
                                <a:xfrm flipV="1">
                                  <a:off x="3091887" y="2605362"/>
                                  <a:ext cx="328431" cy="3869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28575" cmpd="sng">
                                  <a:solidFill>
                                    <a:schemeClr val="tx1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87" name="Straight Connector 86"/>
                                <p:cNvCxnSpPr/>
                                <p:nvPr/>
                              </p:nvCxnSpPr>
                              <p:spPr>
                                <a:xfrm flipV="1">
                                  <a:off x="3091887" y="3200787"/>
                                  <a:ext cx="1" cy="41109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28575" cmpd="sng">
                                  <a:solidFill>
                                    <a:schemeClr val="tx1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Oval 87"/>
                                <p:cNvSpPr/>
                                <p:nvPr/>
                              </p:nvSpPr>
                              <p:spPr>
                                <a:xfrm>
                                  <a:off x="2987714" y="3611880"/>
                                  <a:ext cx="208345" cy="208345"/>
                                </a:xfrm>
                                <a:prstGeom prst="ellipse">
                                  <a:avLst/>
                                </a:prstGeom>
                                <a:grpFill/>
                                <a:ln w="28575"/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sp>
                            <p:nvSpPr>
                              <p:cNvPr id="84" name="TextBox 83"/>
                              <p:cNvSpPr txBox="1"/>
                              <p:nvPr/>
                            </p:nvSpPr>
                            <p:spPr>
                              <a:xfrm>
                                <a:off x="3284072" y="3242548"/>
                                <a:ext cx="773097" cy="369332"/>
                              </a:xfrm>
                              <a:prstGeom prst="rect">
                                <a:avLst/>
                              </a:prstGeom>
                              <a:grp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dirty="0" err="1"/>
                                  <a:t>R</a:t>
                                </a:r>
                                <a:r>
                                  <a:rPr lang="en-US" baseline="-25000" dirty="0" err="1"/>
                                  <a:t>interior</a:t>
                                </a:r>
                                <a:endParaRPr lang="en-US" dirty="0"/>
                              </a:p>
                            </p:txBody>
                          </p:sp>
                        </p:grpSp>
                        <p:sp>
                          <p:nvSpPr>
                            <p:cNvPr id="82" name="TextBox 81"/>
                            <p:cNvSpPr txBox="1"/>
                            <p:nvPr/>
                          </p:nvSpPr>
                          <p:spPr>
                            <a:xfrm>
                              <a:off x="3682196" y="2712171"/>
                              <a:ext cx="210219" cy="257356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dirty="0" smtClean="0"/>
                                <a:t>1</a:t>
                              </a:r>
                              <a:endParaRPr lang="en-US" dirty="0"/>
                            </a:p>
                          </p:txBody>
                        </p:sp>
                      </p:grpSp>
                    </p:grpSp>
                    <p:sp>
                      <p:nvSpPr>
                        <p:cNvPr id="78" name="TextBox 77"/>
                        <p:cNvSpPr txBox="1"/>
                        <p:nvPr/>
                      </p:nvSpPr>
                      <p:spPr>
                        <a:xfrm>
                          <a:off x="3176942" y="3608401"/>
                          <a:ext cx="702436" cy="369332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Not 3</a:t>
                          </a:r>
                          <a:endParaRPr lang="en-US" dirty="0"/>
                        </a:p>
                      </p:txBody>
                    </p:sp>
                  </p:grpSp>
                </p:grpSp>
                <p:sp>
                  <p:nvSpPr>
                    <p:cNvPr id="74" name="Rectangle 73"/>
                    <p:cNvSpPr/>
                    <p:nvPr/>
                  </p:nvSpPr>
                  <p:spPr>
                    <a:xfrm>
                      <a:off x="8650035" y="1182802"/>
                      <a:ext cx="2602165" cy="266192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7" name="TextBox 126"/>
                      <p:cNvSpPr txBox="1"/>
                      <p:nvPr/>
                    </p:nvSpPr>
                    <p:spPr>
                      <a:xfrm>
                        <a:off x="10756836" y="4292341"/>
                        <a:ext cx="3946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27" name="TextBox 12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756836" y="4292341"/>
                        <a:ext cx="394660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156" name="Straight Connector 155"/>
              <p:cNvCxnSpPr/>
              <p:nvPr/>
            </p:nvCxnSpPr>
            <p:spPr>
              <a:xfrm flipV="1">
                <a:off x="10799789" y="4164315"/>
                <a:ext cx="399871" cy="192235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H="1" flipV="1">
                <a:off x="10065876" y="6242589"/>
                <a:ext cx="153742" cy="194254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8" name="Group 217"/>
          <p:cNvGrpSpPr/>
          <p:nvPr/>
        </p:nvGrpSpPr>
        <p:grpSpPr>
          <a:xfrm>
            <a:off x="8746555" y="997836"/>
            <a:ext cx="2703765" cy="2661920"/>
            <a:chOff x="8751635" y="3911601"/>
            <a:chExt cx="2703765" cy="2661920"/>
          </a:xfrm>
        </p:grpSpPr>
        <p:sp>
          <p:nvSpPr>
            <p:cNvPr id="219" name="Oval 218"/>
            <p:cNvSpPr/>
            <p:nvPr/>
          </p:nvSpPr>
          <p:spPr>
            <a:xfrm>
              <a:off x="10516531" y="4279525"/>
              <a:ext cx="298997" cy="29899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8751635" y="3911601"/>
              <a:ext cx="2703765" cy="2661920"/>
              <a:chOff x="8751635" y="3911601"/>
              <a:chExt cx="2703765" cy="26619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8751635" y="3911601"/>
                <a:ext cx="2703765" cy="2661920"/>
                <a:chOff x="8751635" y="3911601"/>
                <a:chExt cx="2703765" cy="2661920"/>
              </a:xfrm>
            </p:grpSpPr>
            <p:sp>
              <p:nvSpPr>
                <p:cNvPr id="224" name="TextBox 223"/>
                <p:cNvSpPr txBox="1"/>
                <p:nvPr/>
              </p:nvSpPr>
              <p:spPr>
                <a:xfrm>
                  <a:off x="9910090" y="5051672"/>
                  <a:ext cx="316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grpSp>
              <p:nvGrpSpPr>
                <p:cNvPr id="225" name="Group 224"/>
                <p:cNvGrpSpPr/>
                <p:nvPr/>
              </p:nvGrpSpPr>
              <p:grpSpPr>
                <a:xfrm>
                  <a:off x="8751635" y="3911601"/>
                  <a:ext cx="2703765" cy="2661920"/>
                  <a:chOff x="8751635" y="3911601"/>
                  <a:chExt cx="2703765" cy="2661920"/>
                </a:xfrm>
              </p:grpSpPr>
              <p:grpSp>
                <p:nvGrpSpPr>
                  <p:cNvPr id="226" name="Group 225"/>
                  <p:cNvGrpSpPr/>
                  <p:nvPr/>
                </p:nvGrpSpPr>
                <p:grpSpPr>
                  <a:xfrm>
                    <a:off x="8751635" y="3911601"/>
                    <a:ext cx="2703765" cy="2661920"/>
                    <a:chOff x="8650035" y="1182802"/>
                    <a:chExt cx="2703765" cy="2661920"/>
                  </a:xfrm>
                </p:grpSpPr>
                <p:grpSp>
                  <p:nvGrpSpPr>
                    <p:cNvPr id="228" name="Group 227"/>
                    <p:cNvGrpSpPr/>
                    <p:nvPr/>
                  </p:nvGrpSpPr>
                  <p:grpSpPr>
                    <a:xfrm>
                      <a:off x="8822371" y="1680668"/>
                      <a:ext cx="2531429" cy="2081227"/>
                      <a:chOff x="2293234" y="2527505"/>
                      <a:chExt cx="1763935" cy="1450228"/>
                    </a:xfrm>
                    <a:noFill/>
                  </p:grpSpPr>
                  <p:sp>
                    <p:nvSpPr>
                      <p:cNvPr id="230" name="TextBox 229"/>
                      <p:cNvSpPr txBox="1"/>
                      <p:nvPr/>
                    </p:nvSpPr>
                    <p:spPr>
                      <a:xfrm>
                        <a:off x="2293234" y="3220527"/>
                        <a:ext cx="301686" cy="369332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</a:t>
                        </a:r>
                        <a:endParaRPr lang="en-US" dirty="0"/>
                      </a:p>
                    </p:txBody>
                  </p:sp>
                  <p:grpSp>
                    <p:nvGrpSpPr>
                      <p:cNvPr id="231" name="Group 230"/>
                      <p:cNvGrpSpPr/>
                      <p:nvPr/>
                    </p:nvGrpSpPr>
                    <p:grpSpPr>
                      <a:xfrm>
                        <a:off x="2293234" y="2527505"/>
                        <a:ext cx="1763935" cy="1450228"/>
                        <a:chOff x="2293234" y="2527505"/>
                        <a:chExt cx="1763935" cy="1450228"/>
                      </a:xfrm>
                      <a:grpFill/>
                    </p:grpSpPr>
                    <p:grpSp>
                      <p:nvGrpSpPr>
                        <p:cNvPr id="232" name="Group 231"/>
                        <p:cNvGrpSpPr/>
                        <p:nvPr/>
                      </p:nvGrpSpPr>
                      <p:grpSpPr>
                        <a:xfrm>
                          <a:off x="2293234" y="2527505"/>
                          <a:ext cx="1763935" cy="1292720"/>
                          <a:chOff x="2293234" y="2527505"/>
                          <a:chExt cx="1763935" cy="1292720"/>
                        </a:xfrm>
                        <a:grpFill/>
                      </p:grpSpPr>
                      <p:sp>
                        <p:nvSpPr>
                          <p:cNvPr id="234" name="TextBox 233"/>
                          <p:cNvSpPr txBox="1"/>
                          <p:nvPr/>
                        </p:nvSpPr>
                        <p:spPr>
                          <a:xfrm>
                            <a:off x="2345916" y="2527505"/>
                            <a:ext cx="797462" cy="369332"/>
                          </a:xfrm>
                          <a:prstGeom prst="rect">
                            <a:avLst/>
                          </a:prstGeom>
                          <a:grp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err="1" smtClean="0"/>
                              <a:t>R</a:t>
                            </a:r>
                            <a:r>
                              <a:rPr lang="en-US" baseline="-25000" dirty="0" err="1" smtClean="0"/>
                              <a:t>exterior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35" name="Group 234"/>
                          <p:cNvGrpSpPr/>
                          <p:nvPr/>
                        </p:nvGrpSpPr>
                        <p:grpSpPr>
                          <a:xfrm>
                            <a:off x="2293234" y="2605362"/>
                            <a:ext cx="1763935" cy="1214863"/>
                            <a:chOff x="2293234" y="2605362"/>
                            <a:chExt cx="1763935" cy="1214863"/>
                          </a:xfrm>
                          <a:grpFill/>
                        </p:grpSpPr>
                        <p:grpSp>
                          <p:nvGrpSpPr>
                            <p:cNvPr id="236" name="Group 235"/>
                            <p:cNvGrpSpPr/>
                            <p:nvPr/>
                          </p:nvGrpSpPr>
                          <p:grpSpPr>
                            <a:xfrm>
                              <a:off x="2293234" y="2605362"/>
                              <a:ext cx="1763935" cy="1214863"/>
                              <a:chOff x="2293234" y="2605362"/>
                              <a:chExt cx="1763935" cy="1214863"/>
                            </a:xfrm>
                            <a:grpFill/>
                          </p:grpSpPr>
                          <p:grpSp>
                            <p:nvGrpSpPr>
                              <p:cNvPr id="238" name="Group 237"/>
                              <p:cNvGrpSpPr/>
                              <p:nvPr/>
                            </p:nvGrpSpPr>
                            <p:grpSpPr>
                              <a:xfrm>
                                <a:off x="2293234" y="2605362"/>
                                <a:ext cx="1585732" cy="1214863"/>
                                <a:chOff x="2293234" y="2605362"/>
                                <a:chExt cx="1585732" cy="1214863"/>
                              </a:xfrm>
                              <a:grpFill/>
                            </p:grpSpPr>
                            <p:grpSp>
                              <p:nvGrpSpPr>
                                <p:cNvPr id="240" name="Group 239"/>
                                <p:cNvGrpSpPr/>
                                <p:nvPr/>
                              </p:nvGrpSpPr>
                              <p:grpSpPr>
                                <a:xfrm>
                                  <a:off x="2293234" y="2994756"/>
                                  <a:ext cx="1585732" cy="208345"/>
                                  <a:chOff x="2407534" y="3055716"/>
                                  <a:chExt cx="1585732" cy="208345"/>
                                </a:xfrm>
                                <a:grpFill/>
                              </p:grpSpPr>
                              <p:sp>
                                <p:nvSpPr>
                                  <p:cNvPr id="244" name="Oval 243"/>
                                  <p:cNvSpPr/>
                                  <p:nvPr/>
                                </p:nvSpPr>
                                <p:spPr>
                                  <a:xfrm>
                                    <a:off x="2407534" y="3055716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245" name="Oval 244"/>
                                  <p:cNvSpPr/>
                                  <p:nvPr/>
                                </p:nvSpPr>
                                <p:spPr>
                                  <a:xfrm>
                                    <a:off x="3102015" y="3055716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246" name="Oval 245"/>
                                  <p:cNvSpPr/>
                                  <p:nvPr/>
                                </p:nvSpPr>
                                <p:spPr>
                                  <a:xfrm>
                                    <a:off x="3784921" y="3055716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247" name="Straight Connector 246"/>
                                  <p:cNvCxnSpPr>
                                    <a:stCxn id="244" idx="6"/>
                                    <a:endCxn id="245" idx="2"/>
                                  </p:cNvCxnSpPr>
                                  <p:nvPr/>
                                </p:nvCxnSpPr>
                                <p:spPr>
                                  <a:xfrm>
                                    <a:off x="2615879" y="3159889"/>
                                    <a:ext cx="486136" cy="0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28575"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248" name="Straight Connector 247"/>
                                  <p:cNvCxnSpPr>
                                    <a:stCxn id="245" idx="6"/>
                                    <a:endCxn id="246" idx="2"/>
                                  </p:cNvCxnSpPr>
                                  <p:nvPr/>
                                </p:nvCxnSpPr>
                                <p:spPr>
                                  <a:xfrm>
                                    <a:off x="3310360" y="3159889"/>
                                    <a:ext cx="474561" cy="0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28575"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241" name="Straight Connector 240"/>
                                <p:cNvCxnSpPr/>
                                <p:nvPr/>
                              </p:nvCxnSpPr>
                              <p:spPr>
                                <a:xfrm flipV="1">
                                  <a:off x="3091887" y="2605362"/>
                                  <a:ext cx="328431" cy="3869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28575" cmpd="sng">
                                  <a:solidFill>
                                    <a:schemeClr val="tx1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42" name="Straight Connector 241"/>
                                <p:cNvCxnSpPr/>
                                <p:nvPr/>
                              </p:nvCxnSpPr>
                              <p:spPr>
                                <a:xfrm flipV="1">
                                  <a:off x="3091887" y="3200787"/>
                                  <a:ext cx="1" cy="41109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28575" cmpd="sng">
                                  <a:solidFill>
                                    <a:schemeClr val="tx1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43" name="Oval 242"/>
                                <p:cNvSpPr/>
                                <p:nvPr/>
                              </p:nvSpPr>
                              <p:spPr>
                                <a:xfrm>
                                  <a:off x="2987714" y="3611880"/>
                                  <a:ext cx="208345" cy="208345"/>
                                </a:xfrm>
                                <a:prstGeom prst="ellipse">
                                  <a:avLst/>
                                </a:prstGeom>
                                <a:grpFill/>
                                <a:ln w="28575"/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sp>
                            <p:nvSpPr>
                              <p:cNvPr id="239" name="TextBox 238"/>
                              <p:cNvSpPr txBox="1"/>
                              <p:nvPr/>
                            </p:nvSpPr>
                            <p:spPr>
                              <a:xfrm>
                                <a:off x="3284072" y="3242548"/>
                                <a:ext cx="773097" cy="369332"/>
                              </a:xfrm>
                              <a:prstGeom prst="rect">
                                <a:avLst/>
                              </a:prstGeom>
                              <a:grp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dirty="0" err="1"/>
                                  <a:t>R</a:t>
                                </a:r>
                                <a:r>
                                  <a:rPr lang="en-US" baseline="-25000" dirty="0" err="1"/>
                                  <a:t>interior</a:t>
                                </a:r>
                                <a:endParaRPr lang="en-US" dirty="0"/>
                              </a:p>
                            </p:txBody>
                          </p:sp>
                        </p:grpSp>
                        <p:sp>
                          <p:nvSpPr>
                            <p:cNvPr id="237" name="TextBox 236"/>
                            <p:cNvSpPr txBox="1"/>
                            <p:nvPr/>
                          </p:nvSpPr>
                          <p:spPr>
                            <a:xfrm>
                              <a:off x="3682196" y="2712171"/>
                              <a:ext cx="210219" cy="257356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dirty="0" smtClean="0"/>
                                <a:t>2</a:t>
                              </a:r>
                              <a:endParaRPr lang="en-US" dirty="0"/>
                            </a:p>
                          </p:txBody>
                        </p:sp>
                      </p:grpSp>
                    </p:grpSp>
                    <p:sp>
                      <p:nvSpPr>
                        <p:cNvPr id="233" name="TextBox 232"/>
                        <p:cNvSpPr txBox="1"/>
                        <p:nvPr/>
                      </p:nvSpPr>
                      <p:spPr>
                        <a:xfrm>
                          <a:off x="3176942" y="3608401"/>
                          <a:ext cx="702436" cy="369332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Not 3</a:t>
                          </a:r>
                          <a:endParaRPr lang="en-US" dirty="0"/>
                        </a:p>
                      </p:txBody>
                    </p:sp>
                  </p:grpSp>
                </p:grpSp>
                <p:sp>
                  <p:nvSpPr>
                    <p:cNvPr id="229" name="Rectangle 228"/>
                    <p:cNvSpPr/>
                    <p:nvPr/>
                  </p:nvSpPr>
                  <p:spPr>
                    <a:xfrm>
                      <a:off x="8650035" y="1182802"/>
                      <a:ext cx="2602165" cy="266192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7" name="TextBox 226"/>
                      <p:cNvSpPr txBox="1"/>
                      <p:nvPr/>
                    </p:nvSpPr>
                    <p:spPr>
                      <a:xfrm>
                        <a:off x="10756836" y="4292341"/>
                        <a:ext cx="3946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27" name="TextBox 22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756836" y="4292341"/>
                        <a:ext cx="394660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222" name="Straight Connector 221"/>
              <p:cNvCxnSpPr/>
              <p:nvPr/>
            </p:nvCxnSpPr>
            <p:spPr>
              <a:xfrm flipV="1">
                <a:off x="10799789" y="4164315"/>
                <a:ext cx="399871" cy="192235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H="1" flipV="1">
                <a:off x="10065876" y="6242589"/>
                <a:ext cx="153742" cy="194254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5024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Rule to color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3938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2. </a:t>
            </a:r>
            <a:r>
              <a:rPr lang="en-US" dirty="0" smtClean="0"/>
              <a:t>Call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is the neighboring vertex of V in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exterior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int</a:t>
            </a:r>
            <a:r>
              <a:rPr lang="en-US" dirty="0" smtClean="0"/>
              <a:t> is the neighboring vertex of V in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interior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3 colors are used and there is a neighboring vertex isn’t colored yet, we have 3 subcases: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2.1. Case 1: </a:t>
            </a:r>
          </a:p>
          <a:p>
            <a:pPr marL="0" indent="0">
              <a:buNone/>
            </a:pPr>
            <a:r>
              <a:rPr lang="en-US" dirty="0"/>
              <a:t>If there is no cycle or an even cycle that include 1-2 </a:t>
            </a:r>
            <a:r>
              <a:rPr lang="en-US" dirty="0" err="1"/>
              <a:t>Kempe</a:t>
            </a:r>
            <a:r>
              <a:rPr lang="en-US" dirty="0"/>
              <a:t> chain starting at V, do 1-2 </a:t>
            </a:r>
            <a:r>
              <a:rPr lang="en-US" dirty="0" err="1"/>
              <a:t>Kempe</a:t>
            </a:r>
            <a:r>
              <a:rPr lang="en-US" dirty="0"/>
              <a:t> chain switch at </a:t>
            </a:r>
            <a:r>
              <a:rPr lang="en-US" dirty="0" smtClean="0"/>
              <a:t>V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2.2. Case 2: </a:t>
            </a:r>
          </a:p>
          <a:p>
            <a:pPr marL="0" indent="0">
              <a:buNone/>
            </a:pPr>
            <a:r>
              <a:rPr lang="en-US" dirty="0"/>
              <a:t>If there is an odd cycle that include 1-2 </a:t>
            </a:r>
            <a:r>
              <a:rPr lang="en-US" dirty="0" err="1"/>
              <a:t>Kempe</a:t>
            </a:r>
            <a:r>
              <a:rPr lang="en-US" dirty="0"/>
              <a:t> chain starting at V, do 1-3 </a:t>
            </a:r>
            <a:r>
              <a:rPr lang="en-US" dirty="0" err="1"/>
              <a:t>Kempe</a:t>
            </a:r>
            <a:r>
              <a:rPr lang="en-US" dirty="0"/>
              <a:t> chain switch at </a:t>
            </a:r>
            <a:r>
              <a:rPr lang="en-US" dirty="0" smtClean="0"/>
              <a:t>V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2.2. Case 3: </a:t>
            </a:r>
          </a:p>
          <a:p>
            <a:pPr marL="0" indent="0">
              <a:buNone/>
            </a:pPr>
            <a:r>
              <a:rPr lang="en-US" dirty="0" smtClean="0"/>
              <a:t>If there is an odd 1-2 chain and 1-3 chain, switch 2-3 at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5469" y="3144933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792275" y="2011681"/>
            <a:ext cx="2703765" cy="2661920"/>
            <a:chOff x="8792275" y="2011681"/>
            <a:chExt cx="2703765" cy="2661920"/>
          </a:xfrm>
        </p:grpSpPr>
        <p:grpSp>
          <p:nvGrpSpPr>
            <p:cNvPr id="217" name="Group 216"/>
            <p:cNvGrpSpPr/>
            <p:nvPr/>
          </p:nvGrpSpPr>
          <p:grpSpPr>
            <a:xfrm>
              <a:off x="8792275" y="2011681"/>
              <a:ext cx="2703765" cy="2661920"/>
              <a:chOff x="8751635" y="3911601"/>
              <a:chExt cx="2703765" cy="2661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10516531" y="4279525"/>
                <a:ext cx="298997" cy="298996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7" name="Group 186"/>
              <p:cNvGrpSpPr/>
              <p:nvPr/>
            </p:nvGrpSpPr>
            <p:grpSpPr>
              <a:xfrm>
                <a:off x="8751635" y="3911601"/>
                <a:ext cx="2703765" cy="2661920"/>
                <a:chOff x="8751635" y="3911601"/>
                <a:chExt cx="2703765" cy="2661920"/>
              </a:xfrm>
            </p:grpSpPr>
            <p:grpSp>
              <p:nvGrpSpPr>
                <p:cNvPr id="129" name="Group 128"/>
                <p:cNvGrpSpPr/>
                <p:nvPr/>
              </p:nvGrpSpPr>
              <p:grpSpPr>
                <a:xfrm>
                  <a:off x="8751635" y="3911601"/>
                  <a:ext cx="2703765" cy="2661920"/>
                  <a:chOff x="8751635" y="3911601"/>
                  <a:chExt cx="2703765" cy="2661920"/>
                </a:xfrm>
              </p:grpSpPr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9910090" y="5051672"/>
                    <a:ext cx="3161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V</a:t>
                    </a:r>
                    <a:endParaRPr lang="en-US" dirty="0"/>
                  </a:p>
                </p:txBody>
              </p:sp>
              <p:grpSp>
                <p:nvGrpSpPr>
                  <p:cNvPr id="128" name="Group 127"/>
                  <p:cNvGrpSpPr/>
                  <p:nvPr/>
                </p:nvGrpSpPr>
                <p:grpSpPr>
                  <a:xfrm>
                    <a:off x="8751635" y="3911601"/>
                    <a:ext cx="2703765" cy="2661920"/>
                    <a:chOff x="8751635" y="3911601"/>
                    <a:chExt cx="2703765" cy="2661920"/>
                  </a:xfrm>
                </p:grpSpPr>
                <p:grpSp>
                  <p:nvGrpSpPr>
                    <p:cNvPr id="72" name="Group 71"/>
                    <p:cNvGrpSpPr/>
                    <p:nvPr/>
                  </p:nvGrpSpPr>
                  <p:grpSpPr>
                    <a:xfrm>
                      <a:off x="8751635" y="3911601"/>
                      <a:ext cx="2703765" cy="2661920"/>
                      <a:chOff x="8650035" y="1182802"/>
                      <a:chExt cx="2703765" cy="2661920"/>
                    </a:xfrm>
                  </p:grpSpPr>
                  <p:grpSp>
                    <p:nvGrpSpPr>
                      <p:cNvPr id="73" name="Group 72"/>
                      <p:cNvGrpSpPr/>
                      <p:nvPr/>
                    </p:nvGrpSpPr>
                    <p:grpSpPr>
                      <a:xfrm>
                        <a:off x="8822371" y="1680668"/>
                        <a:ext cx="2531429" cy="1920530"/>
                        <a:chOff x="2293234" y="2527505"/>
                        <a:chExt cx="1763935" cy="1338252"/>
                      </a:xfrm>
                      <a:noFill/>
                    </p:grpSpPr>
                    <p:sp>
                      <p:nvSpPr>
                        <p:cNvPr id="75" name="TextBox 74"/>
                        <p:cNvSpPr txBox="1"/>
                        <p:nvPr/>
                      </p:nvSpPr>
                      <p:spPr>
                        <a:xfrm>
                          <a:off x="2293234" y="3220527"/>
                          <a:ext cx="301686" cy="369332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p:txBody>
                    </p:sp>
                    <p:grpSp>
                      <p:nvGrpSpPr>
                        <p:cNvPr id="76" name="Group 75"/>
                        <p:cNvGrpSpPr/>
                        <p:nvPr/>
                      </p:nvGrpSpPr>
                      <p:grpSpPr>
                        <a:xfrm>
                          <a:off x="2293234" y="2527505"/>
                          <a:ext cx="1763935" cy="1338252"/>
                          <a:chOff x="2293234" y="2527505"/>
                          <a:chExt cx="1763935" cy="1338252"/>
                        </a:xfrm>
                        <a:grpFill/>
                      </p:grpSpPr>
                      <p:grpSp>
                        <p:nvGrpSpPr>
                          <p:cNvPr id="77" name="Group 76"/>
                          <p:cNvGrpSpPr/>
                          <p:nvPr/>
                        </p:nvGrpSpPr>
                        <p:grpSpPr>
                          <a:xfrm>
                            <a:off x="2293234" y="2527505"/>
                            <a:ext cx="1763935" cy="1292720"/>
                            <a:chOff x="2293234" y="2527505"/>
                            <a:chExt cx="1763935" cy="1292720"/>
                          </a:xfrm>
                          <a:grpFill/>
                        </p:grpSpPr>
                        <p:sp>
                          <p:nvSpPr>
                            <p:cNvPr id="79" name="TextBox 78"/>
                            <p:cNvSpPr txBox="1"/>
                            <p:nvPr/>
                          </p:nvSpPr>
                          <p:spPr>
                            <a:xfrm>
                              <a:off x="2345916" y="2527505"/>
                              <a:ext cx="797462" cy="369332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dirty="0" err="1" smtClean="0"/>
                                <a:t>R</a:t>
                              </a:r>
                              <a:r>
                                <a:rPr lang="en-US" baseline="-25000" dirty="0" err="1" smtClean="0"/>
                                <a:t>exterior</a:t>
                              </a:r>
                              <a:endParaRPr lang="en-US" dirty="0"/>
                            </a:p>
                          </p:txBody>
                        </p:sp>
                        <p:grpSp>
                          <p:nvGrpSpPr>
                            <p:cNvPr id="80" name="Group 79"/>
                            <p:cNvGrpSpPr/>
                            <p:nvPr/>
                          </p:nvGrpSpPr>
                          <p:grpSpPr>
                            <a:xfrm>
                              <a:off x="2293234" y="2605362"/>
                              <a:ext cx="1763935" cy="1214863"/>
                              <a:chOff x="2293234" y="2605362"/>
                              <a:chExt cx="1763935" cy="1214863"/>
                            </a:xfrm>
                            <a:grpFill/>
                          </p:grpSpPr>
                          <p:grpSp>
                            <p:nvGrpSpPr>
                              <p:cNvPr id="81" name="Group 80"/>
                              <p:cNvGrpSpPr/>
                              <p:nvPr/>
                            </p:nvGrpSpPr>
                            <p:grpSpPr>
                              <a:xfrm>
                                <a:off x="2293234" y="2605362"/>
                                <a:ext cx="1763935" cy="1214863"/>
                                <a:chOff x="2293234" y="2605362"/>
                                <a:chExt cx="1763935" cy="1214863"/>
                              </a:xfrm>
                              <a:grpFill/>
                            </p:grpSpPr>
                            <p:grpSp>
                              <p:nvGrpSpPr>
                                <p:cNvPr id="83" name="Group 82"/>
                                <p:cNvGrpSpPr/>
                                <p:nvPr/>
                              </p:nvGrpSpPr>
                              <p:grpSpPr>
                                <a:xfrm>
                                  <a:off x="2293234" y="2605362"/>
                                  <a:ext cx="1585732" cy="1214863"/>
                                  <a:chOff x="2293234" y="2605362"/>
                                  <a:chExt cx="1585732" cy="1214863"/>
                                </a:xfrm>
                                <a:grpFill/>
                              </p:grpSpPr>
                              <p:grpSp>
                                <p:nvGrpSpPr>
                                  <p:cNvPr id="85" name="Group 84"/>
                                  <p:cNvGrpSpPr/>
                                  <p:nvPr/>
                                </p:nvGrpSpPr>
                                <p:grpSpPr>
                                  <a:xfrm>
                                    <a:off x="2293234" y="2994756"/>
                                    <a:ext cx="1585732" cy="208345"/>
                                    <a:chOff x="2407534" y="3055716"/>
                                    <a:chExt cx="1585732" cy="208345"/>
                                  </a:xfrm>
                                  <a:grpFill/>
                                </p:grpSpPr>
                                <p:sp>
                                  <p:nvSpPr>
                                    <p:cNvPr id="89" name="Oval 8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407534" y="3055716"/>
                                      <a:ext cx="208345" cy="208345"/>
                                    </a:xfrm>
                                    <a:prstGeom prst="ellipse">
                                      <a:avLst/>
                                    </a:prstGeom>
                                    <a:grpFill/>
                                    <a:ln w="28575"/>
                                  </p:spPr>
                                  <p:style>
                                    <a:lnRef idx="2">
                                      <a:schemeClr val="accent1"/>
                                    </a:lnRef>
                                    <a:fillRef idx="1">
                                      <a:schemeClr val="l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dk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/>
                                    </a:p>
                                  </p:txBody>
                                </p:sp>
                                <p:sp>
                                  <p:nvSpPr>
                                    <p:cNvPr id="90" name="Oval 8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3102015" y="3055716"/>
                                      <a:ext cx="208345" cy="208345"/>
                                    </a:xfrm>
                                    <a:prstGeom prst="ellipse">
                                      <a:avLst/>
                                    </a:prstGeom>
                                    <a:grpFill/>
                                    <a:ln w="28575"/>
                                  </p:spPr>
                                  <p:style>
                                    <a:lnRef idx="2">
                                      <a:schemeClr val="accent1"/>
                                    </a:lnRef>
                                    <a:fillRef idx="1">
                                      <a:schemeClr val="l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dk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/>
                                    </a:p>
                                  </p:txBody>
                                </p:sp>
                                <p:sp>
                                  <p:nvSpPr>
                                    <p:cNvPr id="91" name="Oval 9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3784921" y="3055716"/>
                                      <a:ext cx="208345" cy="208345"/>
                                    </a:xfrm>
                                    <a:prstGeom prst="ellipse">
                                      <a:avLst/>
                                    </a:prstGeom>
                                    <a:grpFill/>
                                    <a:ln w="28575"/>
                                  </p:spPr>
                                  <p:style>
                                    <a:lnRef idx="2">
                                      <a:schemeClr val="accent1"/>
                                    </a:lnRef>
                                    <a:fillRef idx="1">
                                      <a:schemeClr val="l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dk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/>
                                    </a:p>
                                  </p:txBody>
                                </p:sp>
                                <p:cxnSp>
                                  <p:nvCxnSpPr>
                                    <p:cNvPr id="92" name="Straight Connector 91"/>
                                    <p:cNvCxnSpPr>
                                      <a:stCxn id="89" idx="6"/>
                                      <a:endCxn id="90" idx="2"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2615879" y="3159889"/>
                                      <a:ext cx="486136" cy="0"/>
                                    </a:xfrm>
                                    <a:prstGeom prst="line">
                                      <a:avLst/>
                                    </a:prstGeom>
                                    <a:grpFill/>
                                    <a:ln w="28575">
                                      <a:solidFill>
                                        <a:schemeClr val="tx1"/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93" name="Straight Connector 92"/>
                                    <p:cNvCxnSpPr>
                                      <a:stCxn id="90" idx="6"/>
                                      <a:endCxn id="91" idx="2"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3310360" y="3159889"/>
                                      <a:ext cx="474561" cy="0"/>
                                    </a:xfrm>
                                    <a:prstGeom prst="line">
                                      <a:avLst/>
                                    </a:prstGeom>
                                    <a:grpFill/>
                                    <a:ln w="28575">
                                      <a:solidFill>
                                        <a:schemeClr val="tx1"/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cxnSp>
                                <p:nvCxnSpPr>
                                  <p:cNvPr id="86" name="Straight Connector 85"/>
                                  <p:cNvCxnSpPr/>
                                  <p:nvPr/>
                                </p:nvCxnSpPr>
                                <p:spPr>
                                  <a:xfrm flipV="1">
                                    <a:off x="3091887" y="2605362"/>
                                    <a:ext cx="328431" cy="386983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28575" cmpd="sng">
                                    <a:solidFill>
                                      <a:schemeClr val="tx1"/>
                                    </a:solidFill>
                                    <a:prstDash val="sysDash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87" name="Straight Connector 86"/>
                                  <p:cNvCxnSpPr/>
                                  <p:nvPr/>
                                </p:nvCxnSpPr>
                                <p:spPr>
                                  <a:xfrm flipV="1">
                                    <a:off x="3091887" y="3200787"/>
                                    <a:ext cx="1" cy="411093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28575" cmpd="sng">
                                    <a:solidFill>
                                      <a:schemeClr val="tx1"/>
                                    </a:solidFill>
                                    <a:prstDash val="sysDash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8" name="Oval 87"/>
                                  <p:cNvSpPr/>
                                  <p:nvPr/>
                                </p:nvSpPr>
                                <p:spPr>
                                  <a:xfrm>
                                    <a:off x="2987714" y="3611880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84" name="TextBox 83"/>
                                <p:cNvSpPr txBox="1"/>
                                <p:nvPr/>
                              </p:nvSpPr>
                              <p:spPr>
                                <a:xfrm>
                                  <a:off x="3284072" y="3242548"/>
                                  <a:ext cx="773097" cy="369332"/>
                                </a:xfrm>
                                <a:prstGeom prst="rect">
                                  <a:avLst/>
                                </a:prstGeom>
                                <a:grp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dirty="0" err="1"/>
                                    <a:t>R</a:t>
                                  </a:r>
                                  <a:r>
                                    <a:rPr lang="en-US" baseline="-25000" dirty="0" err="1"/>
                                    <a:t>interior</a:t>
                                  </a:r>
                                  <a:endParaRPr lang="en-US" dirty="0"/>
                                </a:p>
                              </p:txBody>
                            </p:sp>
                          </p:grpSp>
                          <p:sp>
                            <p:nvSpPr>
                              <p:cNvPr id="82" name="TextBox 81"/>
                              <p:cNvSpPr txBox="1"/>
                              <p:nvPr/>
                            </p:nvSpPr>
                            <p:spPr>
                              <a:xfrm>
                                <a:off x="3682196" y="2712171"/>
                                <a:ext cx="210219" cy="257356"/>
                              </a:xfrm>
                              <a:prstGeom prst="rect">
                                <a:avLst/>
                              </a:prstGeom>
                              <a:grp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dirty="0" smtClean="0"/>
                                  <a:t>3</a:t>
                                </a:r>
                                <a:endParaRPr lang="en-US" dirty="0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78" name="TextBox 77"/>
                          <p:cNvSpPr txBox="1"/>
                          <p:nvPr/>
                        </p:nvSpPr>
                        <p:spPr>
                          <a:xfrm>
                            <a:off x="3176942" y="3608401"/>
                            <a:ext cx="210219" cy="257356"/>
                          </a:xfrm>
                          <a:prstGeom prst="rect">
                            <a:avLst/>
                          </a:prstGeom>
                          <a:grp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</p:grpSp>
                  <p:sp>
                    <p:nvSpPr>
                      <p:cNvPr id="74" name="Rectangle 73"/>
                      <p:cNvSpPr/>
                      <p:nvPr/>
                    </p:nvSpPr>
                    <p:spPr>
                      <a:xfrm>
                        <a:off x="8650035" y="1182802"/>
                        <a:ext cx="2602165" cy="2661920"/>
                      </a:xfrm>
                      <a:prstGeom prst="rect">
                        <a:avLst/>
                      </a:prstGeom>
                      <a:noFill/>
                      <a:ln w="190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7" name="TextBox 126"/>
                        <p:cNvSpPr txBox="1"/>
                        <p:nvPr/>
                      </p:nvSpPr>
                      <p:spPr>
                        <a:xfrm>
                          <a:off x="10756836" y="4292341"/>
                          <a:ext cx="39466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𝔘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27" name="TextBox 12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756836" y="4292341"/>
                          <a:ext cx="394660" cy="369332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cxnSp>
              <p:nvCxnSpPr>
                <p:cNvPr id="156" name="Straight Connector 155"/>
                <p:cNvCxnSpPr/>
                <p:nvPr/>
              </p:nvCxnSpPr>
              <p:spPr>
                <a:xfrm flipV="1">
                  <a:off x="10799789" y="4164315"/>
                  <a:ext cx="399871" cy="192235"/>
                </a:xfrm>
                <a:prstGeom prst="line">
                  <a:avLst/>
                </a:prstGeom>
                <a:noFill/>
                <a:ln w="28575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flipH="1" flipV="1">
                  <a:off x="10065876" y="6242589"/>
                  <a:ext cx="153742" cy="194254"/>
                </a:xfrm>
                <a:prstGeom prst="line">
                  <a:avLst/>
                </a:prstGeom>
                <a:noFill/>
                <a:ln w="28575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7" name="TextBox 66"/>
            <p:cNvSpPr txBox="1"/>
            <p:nvPr/>
          </p:nvSpPr>
          <p:spPr>
            <a:xfrm>
              <a:off x="10935363" y="3151752"/>
              <a:ext cx="48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</a:t>
              </a:r>
              <a:r>
                <a:rPr lang="en-US" baseline="-25000" dirty="0" err="1" smtClean="0"/>
                <a:t>int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573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Rule to color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0236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/>
              <a:t>3. Case 3 </a:t>
            </a:r>
            <a:r>
              <a:rPr lang="en-US" dirty="0" smtClean="0"/>
              <a:t>and other possible cases haven’t any clear solutions yet. 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I met some problems which I can’t use any rule to solve them. Therefore, I may update this rule later and try to prove it.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9076755" y="1825625"/>
            <a:ext cx="2703765" cy="2661920"/>
            <a:chOff x="8751635" y="3911601"/>
            <a:chExt cx="2703765" cy="2661920"/>
          </a:xfrm>
        </p:grpSpPr>
        <p:sp>
          <p:nvSpPr>
            <p:cNvPr id="5" name="Oval 4"/>
            <p:cNvSpPr/>
            <p:nvPr/>
          </p:nvSpPr>
          <p:spPr>
            <a:xfrm>
              <a:off x="10516531" y="4279525"/>
              <a:ext cx="298997" cy="29899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751635" y="3911601"/>
              <a:ext cx="2703765" cy="2661920"/>
              <a:chOff x="8751635" y="3911601"/>
              <a:chExt cx="2703765" cy="266192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751635" y="3911601"/>
                <a:ext cx="2703765" cy="2661920"/>
                <a:chOff x="8751635" y="3911601"/>
                <a:chExt cx="2703765" cy="2661920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9910090" y="5051672"/>
                  <a:ext cx="316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grpSp>
              <p:nvGrpSpPr>
                <p:cNvPr id="11" name="Group 10"/>
                <p:cNvGrpSpPr/>
                <p:nvPr/>
              </p:nvGrpSpPr>
              <p:grpSpPr>
                <a:xfrm>
                  <a:off x="8751635" y="3911601"/>
                  <a:ext cx="2703765" cy="2661920"/>
                  <a:chOff x="8751635" y="3911601"/>
                  <a:chExt cx="2703765" cy="2661920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8751635" y="3911601"/>
                    <a:ext cx="2703765" cy="2661920"/>
                    <a:chOff x="8650035" y="1182802"/>
                    <a:chExt cx="2703765" cy="2661920"/>
                  </a:xfrm>
                </p:grpSpPr>
                <p:grpSp>
                  <p:nvGrpSpPr>
                    <p:cNvPr id="14" name="Group 13"/>
                    <p:cNvGrpSpPr/>
                    <p:nvPr/>
                  </p:nvGrpSpPr>
                  <p:grpSpPr>
                    <a:xfrm>
                      <a:off x="8822371" y="1680668"/>
                      <a:ext cx="2531429" cy="2081227"/>
                      <a:chOff x="2293234" y="2527505"/>
                      <a:chExt cx="1763935" cy="1450228"/>
                    </a:xfrm>
                    <a:noFill/>
                  </p:grpSpPr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2293234" y="3220527"/>
                        <a:ext cx="301686" cy="369332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</a:t>
                        </a:r>
                        <a:endParaRPr lang="en-US" dirty="0"/>
                      </a:p>
                    </p:txBody>
                  </p:sp>
                  <p:grpSp>
                    <p:nvGrpSpPr>
                      <p:cNvPr id="17" name="Group 16"/>
                      <p:cNvGrpSpPr/>
                      <p:nvPr/>
                    </p:nvGrpSpPr>
                    <p:grpSpPr>
                      <a:xfrm>
                        <a:off x="2293234" y="2527505"/>
                        <a:ext cx="1763935" cy="1450228"/>
                        <a:chOff x="2293234" y="2527505"/>
                        <a:chExt cx="1763935" cy="1450228"/>
                      </a:xfrm>
                      <a:grpFill/>
                    </p:grpSpPr>
                    <p:grpSp>
                      <p:nvGrpSpPr>
                        <p:cNvPr id="18" name="Group 17"/>
                        <p:cNvGrpSpPr/>
                        <p:nvPr/>
                      </p:nvGrpSpPr>
                      <p:grpSpPr>
                        <a:xfrm>
                          <a:off x="2293234" y="2527505"/>
                          <a:ext cx="1763935" cy="1292720"/>
                          <a:chOff x="2293234" y="2527505"/>
                          <a:chExt cx="1763935" cy="1292720"/>
                        </a:xfrm>
                        <a:grpFill/>
                      </p:grpSpPr>
                      <p:sp>
                        <p:nvSpPr>
                          <p:cNvPr id="20" name="TextBox 19"/>
                          <p:cNvSpPr txBox="1"/>
                          <p:nvPr/>
                        </p:nvSpPr>
                        <p:spPr>
                          <a:xfrm>
                            <a:off x="2345916" y="2527505"/>
                            <a:ext cx="797462" cy="369332"/>
                          </a:xfrm>
                          <a:prstGeom prst="rect">
                            <a:avLst/>
                          </a:prstGeom>
                          <a:grp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err="1" smtClean="0"/>
                              <a:t>R</a:t>
                            </a:r>
                            <a:r>
                              <a:rPr lang="en-US" baseline="-25000" dirty="0" err="1" smtClean="0"/>
                              <a:t>exterior</a:t>
                            </a:r>
                            <a:endParaRPr lang="en-US" dirty="0"/>
                          </a:p>
                        </p:txBody>
                      </p:sp>
                      <p:grpSp>
                        <p:nvGrpSpPr>
                          <p:cNvPr id="21" name="Group 20"/>
                          <p:cNvGrpSpPr/>
                          <p:nvPr/>
                        </p:nvGrpSpPr>
                        <p:grpSpPr>
                          <a:xfrm>
                            <a:off x="2293234" y="2605362"/>
                            <a:ext cx="1763935" cy="1214863"/>
                            <a:chOff x="2293234" y="2605362"/>
                            <a:chExt cx="1763935" cy="1214863"/>
                          </a:xfrm>
                          <a:grpFill/>
                        </p:grpSpPr>
                        <p:grpSp>
                          <p:nvGrpSpPr>
                            <p:cNvPr id="22" name="Group 21"/>
                            <p:cNvGrpSpPr/>
                            <p:nvPr/>
                          </p:nvGrpSpPr>
                          <p:grpSpPr>
                            <a:xfrm>
                              <a:off x="2293234" y="2605362"/>
                              <a:ext cx="1763935" cy="1214863"/>
                              <a:chOff x="2293234" y="2605362"/>
                              <a:chExt cx="1763935" cy="1214863"/>
                            </a:xfrm>
                            <a:grpFill/>
                          </p:grpSpPr>
                          <p:grpSp>
                            <p:nvGrpSpPr>
                              <p:cNvPr id="24" name="Group 23"/>
                              <p:cNvGrpSpPr/>
                              <p:nvPr/>
                            </p:nvGrpSpPr>
                            <p:grpSpPr>
                              <a:xfrm>
                                <a:off x="2293234" y="2605362"/>
                                <a:ext cx="1585732" cy="1214863"/>
                                <a:chOff x="2293234" y="2605362"/>
                                <a:chExt cx="1585732" cy="1214863"/>
                              </a:xfrm>
                              <a:grpFill/>
                            </p:grpSpPr>
                            <p:grpSp>
                              <p:nvGrpSpPr>
                                <p:cNvPr id="26" name="Group 25"/>
                                <p:cNvGrpSpPr/>
                                <p:nvPr/>
                              </p:nvGrpSpPr>
                              <p:grpSpPr>
                                <a:xfrm>
                                  <a:off x="2293234" y="2994756"/>
                                  <a:ext cx="1585732" cy="208345"/>
                                  <a:chOff x="2407534" y="3055716"/>
                                  <a:chExt cx="1585732" cy="208345"/>
                                </a:xfrm>
                                <a:grpFill/>
                              </p:grpSpPr>
                              <p:sp>
                                <p:nvSpPr>
                                  <p:cNvPr id="30" name="Oval 29"/>
                                  <p:cNvSpPr/>
                                  <p:nvPr/>
                                </p:nvSpPr>
                                <p:spPr>
                                  <a:xfrm>
                                    <a:off x="2407534" y="3055716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31" name="Oval 30"/>
                                  <p:cNvSpPr/>
                                  <p:nvPr/>
                                </p:nvSpPr>
                                <p:spPr>
                                  <a:xfrm>
                                    <a:off x="3102015" y="3055716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32" name="Oval 31"/>
                                  <p:cNvSpPr/>
                                  <p:nvPr/>
                                </p:nvSpPr>
                                <p:spPr>
                                  <a:xfrm>
                                    <a:off x="3784921" y="3055716"/>
                                    <a:ext cx="208345" cy="208345"/>
                                  </a:xfrm>
                                  <a:prstGeom prst="ellipse">
                                    <a:avLst/>
                                  </a:prstGeom>
                                  <a:grpFill/>
                                  <a:ln w="28575"/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33" name="Straight Connector 32"/>
                                  <p:cNvCxnSpPr>
                                    <a:stCxn id="30" idx="6"/>
                                    <a:endCxn id="31" idx="2"/>
                                  </p:cNvCxnSpPr>
                                  <p:nvPr/>
                                </p:nvCxnSpPr>
                                <p:spPr>
                                  <a:xfrm>
                                    <a:off x="2615879" y="3159889"/>
                                    <a:ext cx="486136" cy="0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28575"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34" name="Straight Connector 33"/>
                                  <p:cNvCxnSpPr>
                                    <a:stCxn id="31" idx="6"/>
                                    <a:endCxn id="32" idx="2"/>
                                  </p:cNvCxnSpPr>
                                  <p:nvPr/>
                                </p:nvCxnSpPr>
                                <p:spPr>
                                  <a:xfrm>
                                    <a:off x="3310360" y="3159889"/>
                                    <a:ext cx="474561" cy="0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28575"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27" name="Straight Connector 26"/>
                                <p:cNvCxnSpPr/>
                                <p:nvPr/>
                              </p:nvCxnSpPr>
                              <p:spPr>
                                <a:xfrm flipV="1">
                                  <a:off x="3091887" y="2605362"/>
                                  <a:ext cx="328431" cy="3869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28575" cmpd="sng">
                                  <a:solidFill>
                                    <a:schemeClr val="tx1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8" name="Straight Connector 27"/>
                                <p:cNvCxnSpPr/>
                                <p:nvPr/>
                              </p:nvCxnSpPr>
                              <p:spPr>
                                <a:xfrm flipV="1">
                                  <a:off x="3091887" y="3200787"/>
                                  <a:ext cx="1" cy="41109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28575" cmpd="sng">
                                  <a:solidFill>
                                    <a:schemeClr val="tx1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9" name="Oval 28"/>
                                <p:cNvSpPr/>
                                <p:nvPr/>
                              </p:nvSpPr>
                              <p:spPr>
                                <a:xfrm>
                                  <a:off x="2987714" y="3611880"/>
                                  <a:ext cx="208345" cy="208345"/>
                                </a:xfrm>
                                <a:prstGeom prst="ellipse">
                                  <a:avLst/>
                                </a:prstGeom>
                                <a:grpFill/>
                                <a:ln w="28575"/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</p:grpSp>
                          <p:sp>
                            <p:nvSpPr>
                              <p:cNvPr id="25" name="TextBox 24"/>
                              <p:cNvSpPr txBox="1"/>
                              <p:nvPr/>
                            </p:nvSpPr>
                            <p:spPr>
                              <a:xfrm>
                                <a:off x="3284072" y="3242548"/>
                                <a:ext cx="773097" cy="369332"/>
                              </a:xfrm>
                              <a:prstGeom prst="rect">
                                <a:avLst/>
                              </a:prstGeom>
                              <a:grp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dirty="0" err="1"/>
                                  <a:t>R</a:t>
                                </a:r>
                                <a:r>
                                  <a:rPr lang="en-US" baseline="-25000" dirty="0" err="1"/>
                                  <a:t>interior</a:t>
                                </a:r>
                                <a:endParaRPr lang="en-US" dirty="0"/>
                              </a:p>
                            </p:txBody>
                          </p:sp>
                        </p:grpSp>
                        <p:sp>
                          <p:nvSpPr>
                            <p:cNvPr id="23" name="TextBox 22"/>
                            <p:cNvSpPr txBox="1"/>
                            <p:nvPr/>
                          </p:nvSpPr>
                          <p:spPr>
                            <a:xfrm>
                              <a:off x="3682196" y="2712171"/>
                              <a:ext cx="210219" cy="257356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lang="en-US" dirty="0" smtClean="0"/>
                                <a:t>2</a:t>
                              </a:r>
                              <a:endParaRPr lang="en-US" dirty="0"/>
                            </a:p>
                          </p:txBody>
                        </p:sp>
                      </p:grpSp>
                    </p:grpSp>
                    <p:sp>
                      <p:nvSpPr>
                        <p:cNvPr id="19" name="TextBox 18"/>
                        <p:cNvSpPr txBox="1"/>
                        <p:nvPr/>
                      </p:nvSpPr>
                      <p:spPr>
                        <a:xfrm>
                          <a:off x="3176942" y="3608401"/>
                          <a:ext cx="702436" cy="369332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Not 3</a:t>
                          </a:r>
                          <a:endParaRPr lang="en-US" dirty="0"/>
                        </a:p>
                      </p:txBody>
                    </p:sp>
                  </p:grpSp>
                </p:grpSp>
                <p:sp>
                  <p:nvSpPr>
                    <p:cNvPr id="15" name="Rectangle 14"/>
                    <p:cNvSpPr/>
                    <p:nvPr/>
                  </p:nvSpPr>
                  <p:spPr>
                    <a:xfrm>
                      <a:off x="8650035" y="1182802"/>
                      <a:ext cx="2602165" cy="2661920"/>
                    </a:xfrm>
                    <a:prstGeom prst="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10756836" y="4292341"/>
                        <a:ext cx="36580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756836" y="4292341"/>
                        <a:ext cx="36580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8" name="Straight Connector 7"/>
              <p:cNvCxnSpPr/>
              <p:nvPr/>
            </p:nvCxnSpPr>
            <p:spPr>
              <a:xfrm flipV="1">
                <a:off x="10799789" y="4164315"/>
                <a:ext cx="399871" cy="192235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10065876" y="6242589"/>
                <a:ext cx="153742" cy="194254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37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2"/>
            <a:ext cx="5049577" cy="57695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200" y="1797572"/>
                <a:ext cx="579409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 smtClean="0"/>
                  <a:t>I’m going to color the graph at a random vertex shown on the right and point to the next vertex in the clockwise order until there is no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𝔘</m:t>
                    </m:r>
                  </m:oMath>
                </a14:m>
                <a:r>
                  <a:rPr lang="en-US" dirty="0" smtClean="0"/>
                  <a:t> left.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7572"/>
                <a:ext cx="5794093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1895" t="-2381" r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7951808" y="3796496"/>
            <a:ext cx="682906" cy="22530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76304" y="6049502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coloring at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3"/>
            <a:ext cx="5049577" cy="57695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I use Yellow because the neighboring vertices only use 2 colors.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51808" y="3796496"/>
            <a:ext cx="682906" cy="22530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76304" y="6130585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8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3"/>
            <a:ext cx="5049577" cy="57695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here is the case when 3 colors have been used already. </a:t>
            </a:r>
          </a:p>
          <a:p>
            <a:pPr marL="0" indent="0" algn="just">
              <a:buNone/>
            </a:pPr>
            <a:r>
              <a:rPr lang="en-US" dirty="0" smtClean="0"/>
              <a:t>According to the rule, I will use Green to color.</a:t>
            </a:r>
          </a:p>
        </p:txBody>
      </p:sp>
      <p:cxnSp>
        <p:nvCxnSpPr>
          <p:cNvPr id="9" name="Straight Arrow Connector 8"/>
          <p:cNvCxnSpPr>
            <a:stCxn id="10" idx="2"/>
          </p:cNvCxnSpPr>
          <p:nvPr/>
        </p:nvCxnSpPr>
        <p:spPr>
          <a:xfrm flipH="1">
            <a:off x="8940800" y="1361440"/>
            <a:ext cx="1294012" cy="16154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9308" y="715109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3"/>
            <a:ext cx="5049576" cy="57695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here is the case when 3 colors have been used already. </a:t>
            </a:r>
          </a:p>
          <a:p>
            <a:pPr marL="0" indent="0" algn="just">
              <a:buNone/>
            </a:pPr>
            <a:r>
              <a:rPr lang="en-US" dirty="0" smtClean="0"/>
              <a:t>According to the rule, I will use Green to color. </a:t>
            </a:r>
          </a:p>
        </p:txBody>
      </p:sp>
      <p:cxnSp>
        <p:nvCxnSpPr>
          <p:cNvPr id="9" name="Straight Arrow Connector 8"/>
          <p:cNvCxnSpPr>
            <a:stCxn id="10" idx="2"/>
          </p:cNvCxnSpPr>
          <p:nvPr/>
        </p:nvCxnSpPr>
        <p:spPr>
          <a:xfrm flipH="1">
            <a:off x="8940800" y="1361440"/>
            <a:ext cx="1294012" cy="16154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9308" y="715109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approach to solve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 we’ve already known that coloring 4-regular planar graph is NP-complete and we hope to achieve the chromatic number as 3, it’s not a good idea to start coloring a new graph instead of making induction from some graphs we currently have. </a:t>
            </a:r>
            <a:endParaRPr lang="en-US" dirty="0" smtClean="0"/>
          </a:p>
          <a:p>
            <a:r>
              <a:rPr lang="en-US" dirty="0" smtClean="0"/>
              <a:t>My </a:t>
            </a:r>
            <a:r>
              <a:rPr lang="en-US" dirty="0"/>
              <a:t>idea is to use </a:t>
            </a:r>
            <a:r>
              <a:rPr lang="en-US" dirty="0" err="1"/>
              <a:t>Kempe</a:t>
            </a:r>
            <a:r>
              <a:rPr lang="en-US" dirty="0"/>
              <a:t> </a:t>
            </a:r>
            <a:r>
              <a:rPr lang="en-US" dirty="0" smtClean="0"/>
              <a:t>chain</a:t>
            </a:r>
            <a:r>
              <a:rPr lang="en-US" b="1" dirty="0" smtClean="0"/>
              <a:t>, </a:t>
            </a:r>
            <a:r>
              <a:rPr lang="en-US" dirty="0" smtClean="0"/>
              <a:t>so if I </a:t>
            </a:r>
            <a:r>
              <a:rPr lang="en-US" dirty="0"/>
              <a:t>the graph at the beginning, </a:t>
            </a:r>
            <a:r>
              <a:rPr lang="en-US" dirty="0" smtClean="0"/>
              <a:t>I may </a:t>
            </a:r>
            <a:r>
              <a:rPr lang="en-US" dirty="0"/>
              <a:t>not control all the </a:t>
            </a:r>
            <a:r>
              <a:rPr lang="en-US" dirty="0" smtClean="0"/>
              <a:t>chains with </a:t>
            </a:r>
            <a:r>
              <a:rPr lang="en-US" dirty="0"/>
              <a:t>various lengths </a:t>
            </a:r>
            <a:r>
              <a:rPr lang="en-US" dirty="0" smtClean="0"/>
              <a:t>manually.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3"/>
            <a:ext cx="5049576" cy="57695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The red polygon shows that I can’t do Green-Yellow switch starting at V because there is an odd Green-Yellow cycle there.</a:t>
            </a:r>
          </a:p>
          <a:p>
            <a:pPr marL="0" indent="0" algn="just">
              <a:buNone/>
            </a:pPr>
            <a:r>
              <a:rPr lang="en-US" dirty="0" smtClean="0"/>
              <a:t>Therefore, I will do Green-Blue switch and that switch will only change some vertices on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exterior</a:t>
            </a:r>
            <a:r>
              <a:rPr lang="en-US" dirty="0" smtClean="0"/>
              <a:t> . Obviously, the Green-Yellow cycle will prevent Green-Blue chain connecting V from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exterior</a:t>
            </a:r>
            <a:endParaRPr lang="en-US" dirty="0" smtClean="0"/>
          </a:p>
        </p:txBody>
      </p:sp>
      <p:cxnSp>
        <p:nvCxnSpPr>
          <p:cNvPr id="9" name="Straight Arrow Connector 8"/>
          <p:cNvCxnSpPr>
            <a:stCxn id="10" idx="2"/>
          </p:cNvCxnSpPr>
          <p:nvPr/>
        </p:nvCxnSpPr>
        <p:spPr>
          <a:xfrm flipH="1">
            <a:off x="8940800" y="1361440"/>
            <a:ext cx="1294012" cy="16154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9308" y="715109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0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3"/>
            <a:ext cx="5049575" cy="57695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The red edges are in Green-Blue chain that I follow to switch.</a:t>
            </a:r>
          </a:p>
        </p:txBody>
      </p:sp>
      <p:cxnSp>
        <p:nvCxnSpPr>
          <p:cNvPr id="9" name="Straight Arrow Connector 8"/>
          <p:cNvCxnSpPr>
            <a:stCxn id="10" idx="2"/>
          </p:cNvCxnSpPr>
          <p:nvPr/>
        </p:nvCxnSpPr>
        <p:spPr>
          <a:xfrm flipH="1">
            <a:off x="8940800" y="1361440"/>
            <a:ext cx="1294012" cy="16154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9308" y="715109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0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3"/>
            <a:ext cx="5049575" cy="57695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I use Yellow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245600" y="1463040"/>
            <a:ext cx="1116342" cy="13004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86438" y="816709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7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3"/>
            <a:ext cx="5049574" cy="57695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I use Blue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829759" y="1554480"/>
            <a:ext cx="857693" cy="9002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89474" y="908149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4"/>
            <a:ext cx="5049574" cy="57695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I use Green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0525760" y="1554480"/>
            <a:ext cx="161693" cy="1280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89474" y="908149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4"/>
            <a:ext cx="5049573" cy="57695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825625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3 colors are used. As usual, I use Yellow from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to V</a:t>
            </a:r>
          </a:p>
          <a:p>
            <a:pPr marL="0" indent="0" algn="just">
              <a:buNone/>
            </a:pPr>
            <a:r>
              <a:rPr lang="en-US" dirty="0" smtClean="0"/>
              <a:t>There is no Green-Yellow cycle, so I will do Green-Yellow switch starting at V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0525761" y="2097504"/>
            <a:ext cx="828039" cy="14686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40366" y="1367522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8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4"/>
            <a:ext cx="5049573" cy="57695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0241282" y="4001294"/>
            <a:ext cx="1274588" cy="17695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78296" y="5907433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90600" y="19499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I use Green</a:t>
            </a:r>
          </a:p>
        </p:txBody>
      </p:sp>
    </p:spTree>
    <p:extLst>
      <p:ext uri="{BB962C8B-B14F-4D97-AF65-F5344CB8AC3E}">
        <p14:creationId xmlns:p14="http://schemas.microsoft.com/office/powerpoint/2010/main" val="33135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4"/>
            <a:ext cx="5049572" cy="57695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0017760" y="4328160"/>
            <a:ext cx="1498110" cy="144272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78296" y="5907433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3 colors are used. As usual, I use Blue from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to V</a:t>
            </a:r>
          </a:p>
          <a:p>
            <a:pPr marL="0" indent="0" algn="just">
              <a:buNone/>
            </a:pPr>
            <a:r>
              <a:rPr lang="en-US" dirty="0" smtClean="0"/>
              <a:t>There is an odd </a:t>
            </a:r>
            <a:r>
              <a:rPr lang="en-US" dirty="0"/>
              <a:t>Blue-Green </a:t>
            </a:r>
            <a:r>
              <a:rPr lang="en-US" dirty="0" smtClean="0"/>
              <a:t>cycle, so I have to switch Blue-Yellow chain starting at V</a:t>
            </a:r>
          </a:p>
        </p:txBody>
      </p:sp>
    </p:spTree>
    <p:extLst>
      <p:ext uri="{BB962C8B-B14F-4D97-AF65-F5344CB8AC3E}">
        <p14:creationId xmlns:p14="http://schemas.microsoft.com/office/powerpoint/2010/main" val="6071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4"/>
            <a:ext cx="5049572" cy="576951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0038080" y="4328160"/>
            <a:ext cx="1477790" cy="144272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32745" y="582574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799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4"/>
            <a:ext cx="5049571" cy="576951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692640" y="4419600"/>
            <a:ext cx="1823230" cy="13512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47495" y="582574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499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I use Green</a:t>
            </a:r>
          </a:p>
        </p:txBody>
      </p:sp>
    </p:spTree>
    <p:extLst>
      <p:ext uri="{BB962C8B-B14F-4D97-AF65-F5344CB8AC3E}">
        <p14:creationId xmlns:p14="http://schemas.microsoft.com/office/powerpoint/2010/main" val="350080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Adding a circle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6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4"/>
            <a:ext cx="5049571" cy="57695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326880" y="4358640"/>
            <a:ext cx="2188990" cy="14122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47495" y="582574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3 colors are used. As usual, I use Yellow from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to V</a:t>
            </a:r>
          </a:p>
          <a:p>
            <a:pPr marL="0" indent="0" algn="just">
              <a:buNone/>
            </a:pPr>
            <a:r>
              <a:rPr lang="en-US" dirty="0" smtClean="0"/>
              <a:t>There is an odd cycle Blue-Green, so I have to switch Blue-Yellow chain starting at V</a:t>
            </a:r>
          </a:p>
        </p:txBody>
      </p:sp>
    </p:spTree>
    <p:extLst>
      <p:ext uri="{BB962C8B-B14F-4D97-AF65-F5344CB8AC3E}">
        <p14:creationId xmlns:p14="http://schemas.microsoft.com/office/powerpoint/2010/main" val="22951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4"/>
            <a:ext cx="5049570" cy="57695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14588" y="4196080"/>
            <a:ext cx="1178612" cy="188366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88612" y="6079741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Go to the next vertex, I use </a:t>
            </a:r>
            <a:r>
              <a:rPr lang="en-US" dirty="0" smtClean="0"/>
              <a:t>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7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7" y="1088484"/>
            <a:ext cx="5049570" cy="57695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60080" y="4135120"/>
            <a:ext cx="609600" cy="201379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88612" y="6079741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797572"/>
            <a:ext cx="5794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Go to the next vertex, I use </a:t>
            </a:r>
            <a:r>
              <a:rPr lang="en-US" dirty="0" smtClean="0"/>
              <a:t>Green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DONE!!!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20" y="1027906"/>
            <a:ext cx="5750560" cy="5732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6760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Another case </a:t>
            </a:r>
            <a:r>
              <a:rPr lang="en-US" dirty="0" smtClean="0"/>
              <a:t>is when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add</a:t>
            </a:r>
            <a:r>
              <a:rPr lang="en-US" dirty="0" smtClean="0"/>
              <a:t> has an edge on the bounded cycle. Moreover,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add</a:t>
            </a:r>
            <a:r>
              <a:rPr lang="en-US" dirty="0" smtClean="0"/>
              <a:t> increases 1 more edge on the bounded cycle</a:t>
            </a:r>
          </a:p>
          <a:p>
            <a:r>
              <a:rPr lang="en-US" dirty="0" smtClean="0"/>
              <a:t>Here is the graph supposed to 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I’m trying to build the desired graph based on the known graph of 6 circles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50" y="2671386"/>
            <a:ext cx="3494630" cy="3985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20" y="2565343"/>
            <a:ext cx="4205828" cy="410172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49240" y="4236720"/>
            <a:ext cx="1493520" cy="528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99" y="96516"/>
            <a:ext cx="6723761" cy="655733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797572"/>
            <a:ext cx="4079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I highlight edges in every great circle by different colors </a:t>
            </a:r>
          </a:p>
        </p:txBody>
      </p:sp>
    </p:spTree>
    <p:extLst>
      <p:ext uri="{BB962C8B-B14F-4D97-AF65-F5344CB8AC3E}">
        <p14:creationId xmlns:p14="http://schemas.microsoft.com/office/powerpoint/2010/main" val="10667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80" cy="5963814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997698" y="365126"/>
            <a:ext cx="1394151" cy="646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91849" y="162008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 coloring this vertex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019040" y="1690688"/>
            <a:ext cx="4521200" cy="19262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9094" y="3032682"/>
            <a:ext cx="42075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Remove color of this vertex. If not, I can’t use the rule to complete. You can check this case in the next part where the rule doesn’t work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89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9" cy="596381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Go to the next vertex, I use </a:t>
            </a:r>
            <a:r>
              <a:rPr lang="en-US" dirty="0" smtClean="0"/>
              <a:t>Yellow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167353" y="831426"/>
            <a:ext cx="1" cy="5029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91849" y="162008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8" cy="59633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Go to the next vertex, I use </a:t>
            </a:r>
            <a:r>
              <a:rPr lang="en-US" dirty="0" smtClean="0"/>
              <a:t>Blue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680971" y="992221"/>
            <a:ext cx="145914" cy="180934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8" cy="59633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Go to the next vertex, I use </a:t>
            </a:r>
            <a:r>
              <a:rPr lang="en-US" dirty="0" smtClean="0"/>
              <a:t>Green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051381" y="992221"/>
            <a:ext cx="775504" cy="24610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8176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part presents how a graph is changed after adding a random great circle into it</a:t>
            </a:r>
          </a:p>
          <a:p>
            <a:r>
              <a:rPr lang="en-US" dirty="0" smtClean="0"/>
              <a:t>I will show the transitions from graphs of 5, 6 great circles to 6, 7 great circles respectively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7" cy="596336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3 colors are used, so I will use Blue of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for V</a:t>
            </a:r>
          </a:p>
          <a:p>
            <a:pPr marL="0" indent="0" algn="just">
              <a:buNone/>
            </a:pPr>
            <a:r>
              <a:rPr lang="en-US" dirty="0" smtClean="0"/>
              <a:t>Because there is no Blue-Green cycle that starts at V and then returns back to V, so I will do switch Blue-Green chain at V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533106" y="992221"/>
            <a:ext cx="1293779" cy="268483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39089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7" cy="596336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3 colors are used, so I will use Yellow on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for V</a:t>
            </a:r>
          </a:p>
          <a:p>
            <a:pPr marL="0" indent="0" algn="just">
              <a:buNone/>
            </a:pPr>
            <a:r>
              <a:rPr lang="en-US" dirty="0" smtClean="0"/>
              <a:t>There is a Yellow-Blue cycle in the graph starting at V if I colored V on Yellow</a:t>
            </a:r>
          </a:p>
        </p:txBody>
      </p:sp>
      <p:sp>
        <p:nvSpPr>
          <p:cNvPr id="12" name="Oval 11"/>
          <p:cNvSpPr/>
          <p:nvPr/>
        </p:nvSpPr>
        <p:spPr>
          <a:xfrm rot="516718">
            <a:off x="8948226" y="3611170"/>
            <a:ext cx="661193" cy="300669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178724" y="908304"/>
            <a:ext cx="1617293" cy="274929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20512" y="538745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Conflict!!!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6" cy="596336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Therefore, I switch Yellow-Green on V and there is no Yellow-Green cycle at 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178724" y="992221"/>
            <a:ext cx="1648162" cy="26885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30324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6" cy="596336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1343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3 colors are used, so I will use </a:t>
            </a:r>
            <a:r>
              <a:rPr lang="en-US" dirty="0" smtClean="0"/>
              <a:t>Blue on </a:t>
            </a:r>
            <a:r>
              <a:rPr lang="en-US" dirty="0" err="1"/>
              <a:t>V</a:t>
            </a:r>
            <a:r>
              <a:rPr lang="en-US" baseline="-25000" dirty="0" err="1"/>
              <a:t>ext</a:t>
            </a:r>
            <a:r>
              <a:rPr lang="en-US" dirty="0"/>
              <a:t> for </a:t>
            </a:r>
            <a:r>
              <a:rPr lang="en-US" dirty="0" smtClean="0"/>
              <a:t>V.</a:t>
            </a:r>
          </a:p>
          <a:p>
            <a:pPr marL="0" indent="0" algn="just">
              <a:buNone/>
            </a:pPr>
            <a:r>
              <a:rPr lang="en-US" dirty="0" smtClean="0"/>
              <a:t>There is no Blue-Yellow cycle at V.</a:t>
            </a:r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947230" y="992221"/>
            <a:ext cx="1879656" cy="25612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6318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5" cy="596336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1343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3 colors are used, so I will use </a:t>
            </a:r>
            <a:r>
              <a:rPr lang="en-US" dirty="0" smtClean="0"/>
              <a:t>Yellow on </a:t>
            </a:r>
            <a:r>
              <a:rPr lang="en-US" dirty="0" err="1"/>
              <a:t>V</a:t>
            </a:r>
            <a:r>
              <a:rPr lang="en-US" baseline="-25000" dirty="0" err="1"/>
              <a:t>ext</a:t>
            </a:r>
            <a:r>
              <a:rPr lang="en-US" dirty="0"/>
              <a:t> for </a:t>
            </a:r>
            <a:r>
              <a:rPr lang="en-US" dirty="0" smtClean="0"/>
              <a:t>V.</a:t>
            </a:r>
          </a:p>
          <a:p>
            <a:pPr marL="0" indent="0" algn="just">
              <a:buNone/>
            </a:pPr>
            <a:r>
              <a:rPr lang="en-US" dirty="0" smtClean="0"/>
              <a:t>However, there is a Yellow-Blue starting at V – the previous pointed vertex </a:t>
            </a:r>
            <a:r>
              <a:rPr lang="en-US" dirty="0"/>
              <a:t>–</a:t>
            </a:r>
            <a:r>
              <a:rPr lang="en-US" dirty="0" smtClean="0"/>
              <a:t> V, so I will switch Yellow-Green on V</a:t>
            </a:r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715737" y="992221"/>
            <a:ext cx="2111149" cy="24338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9619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62" y="185320"/>
            <a:ext cx="6109551" cy="596336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797572"/>
            <a:ext cx="49865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There is no Yellow-Green cycle at V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715737" y="992221"/>
            <a:ext cx="2111149" cy="24338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171550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4" cy="596336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797572"/>
            <a:ext cx="49865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there is no available color for V also. </a:t>
            </a:r>
          </a:p>
          <a:p>
            <a:pPr marL="0" indent="0" algn="just">
              <a:buNone/>
            </a:pPr>
            <a:r>
              <a:rPr lang="en-US" dirty="0" smtClean="0"/>
              <a:t>I use Blue on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for V and there is no Blue-Yellow cycle at V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530544" y="991995"/>
            <a:ext cx="2187613" cy="239938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60653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4" cy="596335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797572"/>
            <a:ext cx="49865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V uses Green on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and there is no Green-Blue cycle at V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41176" y="991995"/>
            <a:ext cx="2349659" cy="20752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86405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3" cy="596335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797572"/>
            <a:ext cx="49865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V uses Yellow on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and there is no Yellow-Green cycle at V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055980" y="991995"/>
            <a:ext cx="2326511" cy="15197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387572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3" cy="596335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797572"/>
            <a:ext cx="49865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/>
              <a:t>Go to the next vertex, </a:t>
            </a:r>
            <a:r>
              <a:rPr lang="en-US" sz="2400" dirty="0" smtClean="0">
                <a:solidFill>
                  <a:srgbClr val="FF0000"/>
                </a:solidFill>
              </a:rPr>
              <a:t>we have a new case</a:t>
            </a:r>
            <a:r>
              <a:rPr lang="en-US" sz="2400" dirty="0" smtClean="0"/>
              <a:t>.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ext</a:t>
            </a:r>
            <a:r>
              <a:rPr lang="en-US" sz="2400" dirty="0" smtClean="0"/>
              <a:t> and the previous pointed vertex have the same color, so we can’t use Yellow-Yellow because this chain only contain 1 color. </a:t>
            </a:r>
          </a:p>
          <a:p>
            <a:pPr marL="0" indent="0" algn="just">
              <a:buNone/>
            </a:pPr>
            <a:r>
              <a:rPr lang="en-US" sz="2400" dirty="0" smtClean="0"/>
              <a:t>Therefore, I will do switch Yellow-Green on V and there is even cycle Yellow-Green at V.</a:t>
            </a:r>
          </a:p>
          <a:p>
            <a:pPr marL="0" indent="0" algn="just">
              <a:buNone/>
            </a:pPr>
            <a:r>
              <a:rPr lang="en-US" sz="2400" dirty="0" smtClean="0"/>
              <a:t>If there is such a case that this Yellow-Green cycle has odd length, so I will use Blue for V and switch Blue-Yellow chain on V. There must be no </a:t>
            </a:r>
            <a:r>
              <a:rPr lang="en-US" sz="2400" dirty="0"/>
              <a:t>Blue-Yellow </a:t>
            </a:r>
            <a:r>
              <a:rPr lang="en-US" sz="2400" dirty="0" smtClean="0"/>
              <a:t>cycle at V because Yellow-Green cycle has blocked 1 possible way to go back to V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194876" y="868101"/>
            <a:ext cx="2141316" cy="7176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4458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1" y="3392853"/>
            <a:ext cx="3305556" cy="3150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5-&gt;6 great circles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7" y="1835785"/>
            <a:ext cx="4563708" cy="4351338"/>
          </a:xfrm>
        </p:spPr>
      </p:pic>
      <p:sp>
        <p:nvSpPr>
          <p:cNvPr id="5" name="Right Arrow 4"/>
          <p:cNvSpPr/>
          <p:nvPr/>
        </p:nvSpPr>
        <p:spPr>
          <a:xfrm>
            <a:off x="5012055" y="3709671"/>
            <a:ext cx="718185" cy="41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17" y="201692"/>
            <a:ext cx="3305556" cy="3150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07" y="201692"/>
            <a:ext cx="3305556" cy="3150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519" y="3241429"/>
            <a:ext cx="3055675" cy="34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2" cy="596335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201" y="1797572"/>
                <a:ext cx="498658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400" dirty="0" smtClean="0"/>
                  <a:t>Go to the next vertex, we have the case where: </a:t>
                </a:r>
              </a:p>
              <a:p>
                <a:pPr algn="just"/>
                <a:r>
                  <a:rPr lang="en-US" sz="2400" dirty="0" smtClean="0"/>
                  <a:t>3 colors are used</a:t>
                </a:r>
              </a:p>
              <a:p>
                <a:pPr algn="just"/>
                <a:r>
                  <a:rPr lang="en-US" sz="2400" dirty="0" smtClean="0"/>
                  <a:t>There are many paths to V</a:t>
                </a:r>
              </a:p>
              <a:p>
                <a:pPr algn="just"/>
                <a:r>
                  <a:rPr lang="en-US" sz="2400" dirty="0" smtClean="0"/>
                  <a:t>No </a:t>
                </a:r>
                <a:r>
                  <a:rPr lang="en-US" sz="2400" dirty="0" err="1" smtClean="0"/>
                  <a:t>V</a:t>
                </a:r>
                <a:r>
                  <a:rPr lang="en-US" sz="2400" baseline="-25000" dirty="0" err="1" smtClean="0"/>
                  <a:t>ext</a:t>
                </a:r>
                <a:r>
                  <a:rPr lang="en-US" sz="2400" dirty="0" smtClean="0"/>
                  <a:t> </a:t>
                </a:r>
              </a:p>
              <a:p>
                <a:pPr algn="just"/>
                <a:endParaRPr lang="en-US" sz="2400" dirty="0" smtClean="0"/>
              </a:p>
              <a:p>
                <a:pPr marL="0" indent="0" algn="just">
                  <a:buNone/>
                </a:pPr>
                <a:r>
                  <a:rPr lang="en-US" sz="2400" dirty="0" smtClean="0"/>
                  <a:t>The only way to possibly color this vertex is to switch 1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 smtClean="0"/>
                  <a:t> pairs of colors Yellow-Blue, Yellow-Green and Blue-Green on V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797572"/>
                <a:ext cx="4986580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1956" t="-1961" r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9803758" y="902825"/>
            <a:ext cx="648181" cy="6366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12869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2" cy="596335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797572"/>
            <a:ext cx="49865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/>
              <a:t>Try Yellow-Blue chain first. I will use Blue for V and do switch Yellow-Blue chain at V</a:t>
            </a:r>
          </a:p>
          <a:p>
            <a:pPr marL="0" indent="0" algn="just">
              <a:buNone/>
            </a:pPr>
            <a:r>
              <a:rPr lang="en-US" sz="2400" dirty="0" smtClean="0"/>
              <a:t>Unfortunately, there are 2 Green-Blue cycles with odd lengths at V. Therefore, I need to use another chain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803758" y="902825"/>
            <a:ext cx="648181" cy="6366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2447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0" y="185320"/>
            <a:ext cx="6114711" cy="596335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1797572"/>
            <a:ext cx="49865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smtClean="0"/>
              <a:t>However, switching Yellow-Green chain on V can be done because Yellow-Blue blocked out all the possible paths to V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 smtClean="0"/>
              <a:t>DONE!!!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803758" y="902825"/>
            <a:ext cx="648181" cy="6366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51381" y="345664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this vertex</a:t>
            </a:r>
          </a:p>
        </p:txBody>
      </p:sp>
    </p:spTree>
    <p:extLst>
      <p:ext uri="{BB962C8B-B14F-4D97-AF65-F5344CB8AC3E}">
        <p14:creationId xmlns:p14="http://schemas.microsoft.com/office/powerpoint/2010/main" val="22130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case where the coloring rule doesn’t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80" cy="596381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I will start coloring at the vertex like the figure.</a:t>
            </a:r>
            <a:r>
              <a:rPr lang="en-US" dirty="0"/>
              <a:t> </a:t>
            </a:r>
            <a:r>
              <a:rPr lang="en-US" dirty="0" smtClean="0"/>
              <a:t>Green is used because the neighboring vertices only use Yellow and Blue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997698" y="365126"/>
            <a:ext cx="1394151" cy="646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91849" y="162008"/>
            <a:ext cx="155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 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2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80" cy="596381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I use Yellow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1167353" y="831426"/>
            <a:ext cx="76866" cy="5676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2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9" cy="596381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I use Blue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698480" y="831426"/>
            <a:ext cx="307995" cy="19574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9" cy="59638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I use Blue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021824" y="831426"/>
            <a:ext cx="984652" cy="26341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8" cy="59638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3 colors are used, so I will use </a:t>
            </a:r>
            <a:r>
              <a:rPr lang="en-US" dirty="0" smtClean="0"/>
              <a:t>Blue of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V and do switch Blue-Green chain on V</a:t>
            </a:r>
          </a:p>
          <a:p>
            <a:pPr marL="0" indent="0" algn="just">
              <a:buNone/>
            </a:pPr>
            <a:r>
              <a:rPr lang="en-US" dirty="0" smtClean="0"/>
              <a:t>There is no </a:t>
            </a:r>
            <a:r>
              <a:rPr lang="en-US" dirty="0"/>
              <a:t>Blue-Green </a:t>
            </a:r>
            <a:r>
              <a:rPr lang="en-US" dirty="0" smtClean="0"/>
              <a:t>cycle at V</a:t>
            </a:r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528048" y="831426"/>
            <a:ext cx="1478428" cy="28627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8" cy="596381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3 colors are used, so I will use </a:t>
            </a:r>
            <a:r>
              <a:rPr lang="en-US" dirty="0" smtClean="0"/>
              <a:t>Yellow of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V and do switch Yellow-Blue chain on V</a:t>
            </a:r>
          </a:p>
          <a:p>
            <a:pPr marL="0" indent="0" algn="just">
              <a:buNone/>
            </a:pPr>
            <a:r>
              <a:rPr lang="en-US" dirty="0"/>
              <a:t>There is no </a:t>
            </a:r>
            <a:r>
              <a:rPr lang="en-US" dirty="0" smtClean="0"/>
              <a:t>Yellow-Blue </a:t>
            </a:r>
            <a:r>
              <a:rPr lang="en-US" dirty="0"/>
              <a:t>cycle at V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208008" y="831426"/>
            <a:ext cx="1798468" cy="284446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6-&gt;7 great circles - 1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9459"/>
            <a:ext cx="4083172" cy="472367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98" y="1570692"/>
            <a:ext cx="4254602" cy="486120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6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7" cy="596381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Go to the next vertex, I use Blue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942832" y="831426"/>
            <a:ext cx="2063644" cy="271644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7" cy="59638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3 colors are used, so I will use Yellow </a:t>
            </a:r>
            <a:r>
              <a:rPr lang="en-US" dirty="0" smtClean="0"/>
              <a:t>of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V</a:t>
            </a:r>
          </a:p>
          <a:p>
            <a:pPr marL="0" indent="0" algn="just">
              <a:buNone/>
            </a:pPr>
            <a:r>
              <a:rPr lang="en-US" dirty="0" smtClean="0"/>
              <a:t>However, there is an odd Yellow-Blue cycle at V.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882137" y="831426"/>
            <a:ext cx="2124339" cy="257928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88718" y="437640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Conflict!!!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 rot="1437009">
            <a:off x="8493316" y="3423903"/>
            <a:ext cx="556742" cy="253812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2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7" cy="59638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Therefore, I will switch Yellow-Green chain at V.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696960" y="831426"/>
            <a:ext cx="2309516" cy="25924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6" cy="59638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Go to the next vertex, </a:t>
            </a:r>
            <a:r>
              <a:rPr lang="en-US" dirty="0" smtClean="0">
                <a:solidFill>
                  <a:srgbClr val="FF0000"/>
                </a:solidFill>
              </a:rPr>
              <a:t>here is the most difficult case!!!</a:t>
            </a:r>
          </a:p>
          <a:p>
            <a:pPr marL="0" indent="0" algn="just">
              <a:buNone/>
            </a:pPr>
            <a:r>
              <a:rPr lang="en-US" dirty="0" smtClean="0"/>
              <a:t>3 </a:t>
            </a:r>
            <a:r>
              <a:rPr lang="en-US" dirty="0"/>
              <a:t>colors are used, so I will use </a:t>
            </a:r>
            <a:r>
              <a:rPr lang="en-US" dirty="0" smtClean="0"/>
              <a:t>Blue of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</a:t>
            </a:r>
            <a:r>
              <a:rPr lang="en-US" dirty="0"/>
              <a:t>for V</a:t>
            </a:r>
          </a:p>
          <a:p>
            <a:pPr marL="0" indent="0" algn="just">
              <a:buNone/>
            </a:pPr>
            <a:r>
              <a:rPr lang="en-US" dirty="0"/>
              <a:t>However, there is an odd Yellow-Blue cycle at V.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645236" y="831426"/>
            <a:ext cx="2361242" cy="2493665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68123" y="471615"/>
            <a:ext cx="129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Conflict!!!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437009">
            <a:off x="8298736" y="3326230"/>
            <a:ext cx="490009" cy="263579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2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6" cy="596381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Try Blue-Green on V but there is an odd Blue-Green cycle at V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728710" y="831426"/>
            <a:ext cx="2277768" cy="2271819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68123" y="471615"/>
            <a:ext cx="129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Conflict!!!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8828061">
            <a:off x="8199832" y="3195663"/>
            <a:ext cx="579435" cy="284598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5" cy="596381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Therefore, I keep Blue on V, replace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to Yellow and switch Yellow-Green at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203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7" cy="59638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49832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Go to the next vertex, </a:t>
            </a:r>
            <a:r>
              <a:rPr lang="en-US" dirty="0" smtClean="0"/>
              <a:t>3 colors are used, so I will use Yellow of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for V and do switch Yellow-Blue at V</a:t>
            </a:r>
          </a:p>
          <a:p>
            <a:pPr marL="0" indent="0" algn="just">
              <a:buNone/>
            </a:pPr>
            <a:r>
              <a:rPr lang="en-US" dirty="0" smtClean="0"/>
              <a:t>However, there is a odd Yellow-Blue cycle at V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5" cy="59638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8229600" y="831426"/>
            <a:ext cx="2776876" cy="22627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7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5" cy="596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6" cy="59638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183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Hence, I switch Yellow-Green at V. However</a:t>
            </a:r>
            <a:r>
              <a:rPr lang="en-US" dirty="0"/>
              <a:t>, there is a odd </a:t>
            </a:r>
            <a:r>
              <a:rPr lang="en-US" dirty="0" smtClean="0"/>
              <a:t>Yellow-Green </a:t>
            </a:r>
            <a:r>
              <a:rPr lang="en-US" dirty="0"/>
              <a:t>cycle at V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29600" y="831426"/>
            <a:ext cx="2776876" cy="22627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40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5" cy="596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6" cy="596381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183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So, I still keep Yellow on V but replace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to Blue and switch Blue-Green at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endParaRPr lang="en-US" baseline="-25000" dirty="0" smtClean="0"/>
          </a:p>
          <a:p>
            <a:pPr marL="0" indent="0" algn="just">
              <a:buNone/>
            </a:pPr>
            <a:r>
              <a:rPr lang="en-US" dirty="0" smtClean="0"/>
              <a:t>Luckily, there is an even Blue-Green cycle at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29600" y="831426"/>
            <a:ext cx="2776876" cy="22627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0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5" cy="596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5" cy="596381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183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Go to the next vertex, 3 colors are used, so I will use </a:t>
            </a:r>
            <a:r>
              <a:rPr lang="en-US" dirty="0" smtClean="0"/>
              <a:t>Green of </a:t>
            </a:r>
            <a:r>
              <a:rPr lang="en-US" dirty="0" err="1"/>
              <a:t>V</a:t>
            </a:r>
            <a:r>
              <a:rPr lang="en-US" baseline="-25000" dirty="0" err="1"/>
              <a:t>ext</a:t>
            </a:r>
            <a:r>
              <a:rPr lang="en-US" dirty="0"/>
              <a:t> for V and do switch </a:t>
            </a:r>
            <a:r>
              <a:rPr lang="en-US" dirty="0" smtClean="0"/>
              <a:t>Green-Yellow at </a:t>
            </a:r>
            <a:r>
              <a:rPr lang="en-US" dirty="0"/>
              <a:t>V</a:t>
            </a:r>
          </a:p>
          <a:p>
            <a:pPr marL="0" indent="0" algn="just">
              <a:buNone/>
            </a:pPr>
            <a:r>
              <a:rPr lang="en-US" dirty="0"/>
              <a:t>However, there is a odd </a:t>
            </a:r>
            <a:r>
              <a:rPr lang="en-US" dirty="0" smtClean="0"/>
              <a:t>Green-Yellow </a:t>
            </a:r>
            <a:r>
              <a:rPr lang="en-US" dirty="0"/>
              <a:t>cycle at V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091055" y="831426"/>
            <a:ext cx="2915421" cy="174551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9459"/>
            <a:ext cx="4083172" cy="472367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1289121"/>
            <a:ext cx="4708572" cy="53207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5" cy="596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5" cy="596380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5183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Hence, I switch </a:t>
            </a:r>
            <a:r>
              <a:rPr lang="en-US" dirty="0" smtClean="0"/>
              <a:t>Green-Blue </a:t>
            </a:r>
            <a:r>
              <a:rPr lang="en-US" dirty="0"/>
              <a:t>at V. However, there is a odd Green-Blue</a:t>
            </a:r>
            <a:r>
              <a:rPr lang="en-US" dirty="0" smtClean="0"/>
              <a:t> </a:t>
            </a:r>
            <a:r>
              <a:rPr lang="en-US" dirty="0"/>
              <a:t>at V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091055" y="831426"/>
            <a:ext cx="2915421" cy="174551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59710" y="185094"/>
            <a:ext cx="12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Coloring this vertex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5" cy="596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00600" cy="1325563"/>
          </a:xfrm>
        </p:spPr>
        <p:txBody>
          <a:bodyPr/>
          <a:lstStyle/>
          <a:p>
            <a:r>
              <a:rPr lang="en-US" dirty="0"/>
              <a:t>Adding a random great circle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49" y="185095"/>
            <a:ext cx="6115174" cy="596380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797572"/>
            <a:ext cx="3561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I still keep Green on V, but replace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to Yellow and switch Yellow-Blue at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620002" y="688290"/>
            <a:ext cx="2385227" cy="2412192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1418" y="41959"/>
            <a:ext cx="20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Conflict made by </a:t>
            </a:r>
            <a:r>
              <a:rPr lang="en-US" dirty="0" err="1" smtClean="0"/>
              <a:t>Kempe</a:t>
            </a:r>
            <a:r>
              <a:rPr lang="en-US" dirty="0" smtClean="0"/>
              <a:t> chain switch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2890916">
            <a:off x="6780817" y="2908646"/>
            <a:ext cx="1251145" cy="718009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6049474">
            <a:off x="4823420" y="2385289"/>
            <a:ext cx="3010927" cy="718009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669806" y="4394578"/>
            <a:ext cx="2047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Conflict by changing color of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r>
              <a:rPr lang="en-US" dirty="0"/>
              <a:t> </a:t>
            </a:r>
            <a:r>
              <a:rPr lang="en-US" dirty="0" smtClean="0"/>
              <a:t>. It can be fixed but the problem is there is a odd Yellow-Blue at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ext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V="1">
            <a:off x="5693537" y="4079724"/>
            <a:ext cx="210841" cy="314854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15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random great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decided to stop coloring this case after few switches. I may solve that problem easily but it’s not convincing for a the entire proof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1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</a:t>
            </a:r>
            <a:r>
              <a:rPr lang="en-US" dirty="0" smtClean="0"/>
              <a:t>&gt;7 great circles - 3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0" y="1639459"/>
            <a:ext cx="4794504" cy="4569036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1229892"/>
            <a:ext cx="5236891" cy="499062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1536" y="3640106"/>
            <a:ext cx="1115568" cy="722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2424</Words>
  <Application>Microsoft Office PowerPoint</Application>
  <PresentationFormat>Widescreen</PresentationFormat>
  <Paragraphs>283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Office Theme</vt:lpstr>
      <vt:lpstr>Great Circles Problem</vt:lpstr>
      <vt:lpstr>Outline</vt:lpstr>
      <vt:lpstr>One approach to solve the problem</vt:lpstr>
      <vt:lpstr>Adding a circle</vt:lpstr>
      <vt:lpstr>Adding a circle</vt:lpstr>
      <vt:lpstr>5-&gt;6 great circles</vt:lpstr>
      <vt:lpstr>6-&gt;7 great circles - 1</vt:lpstr>
      <vt:lpstr>6-&gt;7 great circles - 2</vt:lpstr>
      <vt:lpstr>6-&gt;7 great circles - 3</vt:lpstr>
      <vt:lpstr>6-&gt;7 great circles - 4</vt:lpstr>
      <vt:lpstr>6-&gt;7 great circles - 5</vt:lpstr>
      <vt:lpstr>6-&gt;7 great circles - 6</vt:lpstr>
      <vt:lpstr>6-&gt;7 great circles - 7</vt:lpstr>
      <vt:lpstr>6-&gt;7 great circles - 8</vt:lpstr>
      <vt:lpstr>6-&gt;7 great circles - 9</vt:lpstr>
      <vt:lpstr>6-&gt;7 great circles - 10</vt:lpstr>
      <vt:lpstr>6-&gt;7 great circles - 11</vt:lpstr>
      <vt:lpstr>A base case</vt:lpstr>
      <vt:lpstr>Adding a random great circle</vt:lpstr>
      <vt:lpstr>Adding a random great circle</vt:lpstr>
      <vt:lpstr>Adding a random great circle</vt:lpstr>
      <vt:lpstr>Adding a random great circle</vt:lpstr>
      <vt:lpstr>Rule to color U </vt:lpstr>
      <vt:lpstr>Rule to color U </vt:lpstr>
      <vt:lpstr>Rule to color U 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 case where the coloring rule doesn’t work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  <vt:lpstr>Adding a random great circle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</dc:creator>
  <cp:lastModifiedBy>Kha</cp:lastModifiedBy>
  <cp:revision>111</cp:revision>
  <dcterms:created xsi:type="dcterms:W3CDTF">2015-03-08T02:11:06Z</dcterms:created>
  <dcterms:modified xsi:type="dcterms:W3CDTF">2015-03-17T01:02:29Z</dcterms:modified>
</cp:coreProperties>
</file>